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0" r:id="rId1"/>
  </p:sldMasterIdLst>
  <p:notesMasterIdLst>
    <p:notesMasterId r:id="rId19"/>
  </p:notesMasterIdLst>
  <p:handoutMasterIdLst>
    <p:handoutMasterId r:id="rId20"/>
  </p:handoutMasterIdLst>
  <p:sldIdLst>
    <p:sldId id="272" r:id="rId2"/>
    <p:sldId id="294" r:id="rId3"/>
    <p:sldId id="406" r:id="rId4"/>
    <p:sldId id="418" r:id="rId5"/>
    <p:sldId id="417" r:id="rId6"/>
    <p:sldId id="419" r:id="rId7"/>
    <p:sldId id="431" r:id="rId8"/>
    <p:sldId id="420" r:id="rId9"/>
    <p:sldId id="427" r:id="rId10"/>
    <p:sldId id="429" r:id="rId11"/>
    <p:sldId id="422" r:id="rId12"/>
    <p:sldId id="421" r:id="rId13"/>
    <p:sldId id="432" r:id="rId14"/>
    <p:sldId id="425" r:id="rId15"/>
    <p:sldId id="430" r:id="rId16"/>
    <p:sldId id="428" r:id="rId17"/>
    <p:sldId id="307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1525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97" autoAdjust="0"/>
    <p:restoredTop sz="88292" autoAdjust="0"/>
  </p:normalViewPr>
  <p:slideViewPr>
    <p:cSldViewPr snapToGrid="0" snapToObjects="1">
      <p:cViewPr varScale="1">
        <p:scale>
          <a:sx n="101" d="100"/>
          <a:sy n="101" d="100"/>
        </p:scale>
        <p:origin x="16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913235-442D-9346-BEF9-14E0D2478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165A0-AF30-E84D-A8D5-99BA4EBF0B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DCBD18-E707-F54F-83B5-F89C9282A86E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33D15A-5976-944C-A56C-956AF8F8F6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FA728-DA83-1649-9751-3EAB4BC0A9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8E460C-78D1-BC47-B255-30E1751D27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9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EEE4E2-D9A1-9E42-9F92-BA3EBE67CE55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4941FD1-5FF8-FF45-A894-0352A3A53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495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944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465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557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853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796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Spring 2023 we are reporting on 1.C. Employees </a:t>
            </a:r>
          </a:p>
          <a:p>
            <a:r>
              <a:rPr lang="en-US" dirty="0"/>
              <a:t>In place of the Vision survey we will be using the Diversity, Equity and Inclusion Assessment we administered in Spring 2022. A year ago.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072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13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057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69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55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034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188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41FD1-5FF8-FF45-A894-0352A3A537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043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84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281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014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3568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549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9753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501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587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5933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747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061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538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63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565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1249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218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069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75000"/>
                <a:lumOff val="25000"/>
              </a:schemeClr>
            </a:gs>
            <a:gs pos="49000">
              <a:srgbClr val="C00000"/>
            </a:gs>
            <a:gs pos="100000">
              <a:srgbClr val="891525"/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7C6E6-9FFF-3E40-92B6-BD76841F2223}" type="datetimeFigureOut">
              <a:rPr lang="en-US" smtClean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90D7-10C8-5F44-89F9-B24D00145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849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  <p:sldLayoutId id="2147483874" r:id="rId14"/>
    <p:sldLayoutId id="2147483875" r:id="rId15"/>
    <p:sldLayoutId id="2147483876" r:id="rId16"/>
    <p:sldLayoutId id="2147483877" r:id="rId17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ordmarkwhite.png">
            <a:extLst>
              <a:ext uri="{FF2B5EF4-FFF2-40B4-BE49-F238E27FC236}">
                <a16:creationId xmlns:a16="http://schemas.microsoft.com/office/drawing/2014/main" id="{3872416B-B12B-E442-84AC-B902BA7D0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69" y="3429000"/>
            <a:ext cx="8352181" cy="9443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A3CC204-7984-7E46-94D7-ACDD78DCF1BE}"/>
              </a:ext>
            </a:extLst>
          </p:cNvPr>
          <p:cNvSpPr txBox="1"/>
          <p:nvPr/>
        </p:nvSpPr>
        <p:spPr>
          <a:xfrm>
            <a:off x="7737229" y="4712588"/>
            <a:ext cx="14670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June 13,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04CAA6-D7BC-2549-83C3-6394503C2D4A}"/>
              </a:ext>
            </a:extLst>
          </p:cNvPr>
          <p:cNvSpPr/>
          <p:nvPr/>
        </p:nvSpPr>
        <p:spPr>
          <a:xfrm>
            <a:off x="375069" y="4679366"/>
            <a:ext cx="712239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Board of Trustees Progress Report</a:t>
            </a:r>
          </a:p>
          <a:p>
            <a:r>
              <a:rPr lang="en-US" sz="3000" dirty="0"/>
              <a:t>Core Theme • Equity in Community</a:t>
            </a:r>
          </a:p>
        </p:txBody>
      </p:sp>
    </p:spTree>
    <p:extLst>
      <p:ext uri="{BB962C8B-B14F-4D97-AF65-F5344CB8AC3E}">
        <p14:creationId xmlns:p14="http://schemas.microsoft.com/office/powerpoint/2010/main" val="20476005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2B2B-7FC3-46C7-ABDF-5755B9C49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1. Discrimination/Harassment</a:t>
            </a:r>
            <a:br>
              <a:rPr lang="en-US" dirty="0"/>
            </a:br>
            <a:r>
              <a:rPr lang="en-US" dirty="0"/>
              <a:t>Breakdown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BC534-3951-49C7-91B0-DC16CCF92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2"/>
            <a:ext cx="8334375" cy="4073975"/>
          </a:xfrm>
          <a:noFill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Compared to their national peers at 2-year institutions:</a:t>
            </a:r>
          </a:p>
          <a:p>
            <a:pPr marL="0" indent="0">
              <a:buNone/>
            </a:pPr>
            <a:endParaRPr lang="en-US" sz="1200" dirty="0"/>
          </a:p>
          <a:p>
            <a:pPr lvl="1"/>
            <a:r>
              <a:rPr lang="en-US" sz="2400" dirty="0"/>
              <a:t>Faculty were </a:t>
            </a:r>
            <a:r>
              <a:rPr lang="en-US" sz="2400" b="1" i="1" dirty="0"/>
              <a:t>significantly</a:t>
            </a:r>
            <a:r>
              <a:rPr lang="en-US" sz="2400" i="1" dirty="0"/>
              <a:t> more </a:t>
            </a:r>
            <a:r>
              <a:rPr lang="en-US" sz="2400" dirty="0"/>
              <a:t>likely to report discrimination or harassment</a:t>
            </a:r>
          </a:p>
          <a:p>
            <a:pPr marL="0" indent="0">
              <a:buNone/>
            </a:pPr>
            <a:endParaRPr lang="en-US" sz="1100" dirty="0"/>
          </a:p>
          <a:p>
            <a:pPr lvl="1"/>
            <a:r>
              <a:rPr lang="en-US" sz="2400" dirty="0"/>
              <a:t>Also, employees who identify as more than one race, employees who identify as female, and those with long term disabilities were </a:t>
            </a:r>
            <a:r>
              <a:rPr lang="en-US" sz="2400" i="1" dirty="0"/>
              <a:t>more likely </a:t>
            </a:r>
            <a:r>
              <a:rPr lang="en-US" sz="2400" dirty="0"/>
              <a:t>to report experiencing discrimination </a:t>
            </a:r>
            <a:r>
              <a:rPr lang="en-US" sz="2400" dirty="0" err="1"/>
              <a:t>ot</a:t>
            </a:r>
            <a:r>
              <a:rPr lang="en-US" sz="2400" dirty="0"/>
              <a:t> harassment</a:t>
            </a:r>
          </a:p>
          <a:p>
            <a:pPr marL="0" indent="0">
              <a:buNone/>
            </a:pPr>
            <a:endParaRPr lang="en-US" sz="1200" dirty="0"/>
          </a:p>
          <a:p>
            <a:pPr lvl="1"/>
            <a:r>
              <a:rPr lang="en-US" sz="2400" dirty="0"/>
              <a:t>Employees who identify as </a:t>
            </a:r>
            <a:r>
              <a:rPr lang="en-US" sz="2400" b="1" dirty="0"/>
              <a:t>Latinx</a:t>
            </a:r>
            <a:r>
              <a:rPr lang="en-US" sz="2400" dirty="0"/>
              <a:t> were </a:t>
            </a:r>
            <a:r>
              <a:rPr lang="en-US" sz="2400" i="1" dirty="0"/>
              <a:t>less likely </a:t>
            </a:r>
            <a:r>
              <a:rPr lang="en-US" sz="2400" dirty="0"/>
              <a:t>to report discrimination or harassment</a:t>
            </a:r>
          </a:p>
        </p:txBody>
      </p:sp>
    </p:spTree>
    <p:extLst>
      <p:ext uri="{BB962C8B-B14F-4D97-AF65-F5344CB8AC3E}">
        <p14:creationId xmlns:p14="http://schemas.microsoft.com/office/powerpoint/2010/main" val="25862703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4ED8-FA05-B145-B1BF-8A81F2CFD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2. Overall Campus Climate &amp; Sense of Belonging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2D37E-7B8C-7141-8815-BE78E38E3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2"/>
            <a:ext cx="8115925" cy="4013686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In comparison with other public two-year institutions, SVC employees: </a:t>
            </a:r>
          </a:p>
          <a:p>
            <a:pPr marL="0" indent="0">
              <a:buNone/>
            </a:pPr>
            <a:endParaRPr lang="en-US" sz="1100" b="1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Were less satisfied with</a:t>
            </a:r>
            <a:r>
              <a:rPr lang="en-US" sz="2400" dirty="0">
                <a:ea typeface="+mn-lt"/>
                <a:cs typeface="+mn-lt"/>
              </a:rPr>
              <a:t> the overall campus climate</a:t>
            </a:r>
          </a:p>
          <a:p>
            <a:pPr marL="457200" lvl="1" indent="0">
              <a:buNone/>
            </a:pPr>
            <a:endParaRPr lang="en-US" sz="1100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Reported a low(er) sense of belonging</a:t>
            </a:r>
          </a:p>
          <a:p>
            <a:pPr lvl="1"/>
            <a:endParaRPr lang="en-US" sz="1100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Were significantly less likely to report that the campus was free from tensions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657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AE2F4-517F-4747-9AB7-9B32B228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Community Partnership – </a:t>
            </a:r>
            <a:br>
              <a:rPr lang="en-US" b="1" dirty="0"/>
            </a:br>
            <a:r>
              <a:rPr lang="en-US" b="1" dirty="0"/>
              <a:t>Maestros para el Pueblo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D124E-656B-9340-AE45-12B6431A2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90" y="2048719"/>
            <a:ext cx="8287472" cy="3970116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/>
              <a:t>The Maestros Para el Pueblo partnership has produced a variety of impacts that promote equitable and thriving communities.</a:t>
            </a:r>
          </a:p>
          <a:p>
            <a:endParaRPr lang="en-US" i="1" dirty="0"/>
          </a:p>
          <a:p>
            <a:pPr lvl="1"/>
            <a:r>
              <a:rPr lang="en-US" dirty="0"/>
              <a:t>“It is clear that the Maestros partnership is not only impacting the existing organizational partners, but the larger community as well.” </a:t>
            </a:r>
          </a:p>
          <a:p>
            <a:pPr lvl="1"/>
            <a:r>
              <a:rPr lang="en-US" dirty="0"/>
              <a:t>“A young woman was recently hired at MVSD. She focused on the relationships she formed at SVC with Maestros peers, which became her community within the College.”</a:t>
            </a:r>
          </a:p>
          <a:p>
            <a:pPr lvl="1"/>
            <a:r>
              <a:rPr lang="en-US" dirty="0"/>
              <a:t>“There is incredible value in hearing students’ voices, and the Maestros program helps us be more responsive to the unique needs of our students.” </a:t>
            </a:r>
          </a:p>
          <a:p>
            <a:pPr lvl="1"/>
            <a:r>
              <a:rPr lang="en-US" dirty="0"/>
              <a:t>“The partnership fits with WWU’s vision of diversifying faculty.”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A2BBFE-F871-4429-AEEB-66D124590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" y="562711"/>
            <a:ext cx="8869680" cy="57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4148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6941F-527C-4957-B9A0-0DE55D266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34E04-B451-4883-A84F-7BA978E5F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11E6BB-1E39-4BDF-AC64-4C022D0B6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90" y="351298"/>
            <a:ext cx="9107324" cy="584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654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2246B-6490-8F47-9571-5F0F04B50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694481"/>
            <a:ext cx="6894773" cy="113968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2. Campus Climate &amp; Sense of Belonging Breakdown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ABD64-9489-4482-986A-83E603DE7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8178521" cy="4274942"/>
          </a:xfrm>
          <a:noFill/>
        </p:spPr>
        <p:txBody>
          <a:bodyPr>
            <a:noAutofit/>
          </a:bodyPr>
          <a:lstStyle/>
          <a:p>
            <a:endParaRPr lang="en-US" sz="1050" dirty="0">
              <a:cs typeface="Calibri" panose="020F0502020204030204"/>
            </a:endParaRPr>
          </a:p>
          <a:p>
            <a:pPr lvl="1"/>
            <a:r>
              <a:rPr lang="en-US" sz="2300" dirty="0">
                <a:cs typeface="Calibri" panose="020F0502020204030204"/>
              </a:rPr>
              <a:t>SVC Faculty were </a:t>
            </a:r>
            <a:r>
              <a:rPr lang="en-US" sz="2300" i="1" dirty="0">
                <a:cs typeface="Calibri" panose="020F0502020204030204"/>
              </a:rPr>
              <a:t>significantly</a:t>
            </a:r>
            <a:r>
              <a:rPr lang="en-US" sz="2300" dirty="0">
                <a:cs typeface="Calibri" panose="020F0502020204030204"/>
              </a:rPr>
              <a:t> less satisfied with the campus climate and less likely to experience a sense of belonging than their national peers</a:t>
            </a:r>
          </a:p>
          <a:p>
            <a:pPr lvl="1"/>
            <a:endParaRPr lang="en-US" sz="1000" dirty="0">
              <a:cs typeface="Calibri" panose="020F0502020204030204"/>
            </a:endParaRPr>
          </a:p>
          <a:p>
            <a:pPr lvl="1"/>
            <a:r>
              <a:rPr lang="en-US" sz="2300" dirty="0">
                <a:cs typeface="Calibri" panose="020F0502020204030204"/>
              </a:rPr>
              <a:t>In addition, female identified employees, employees with disabilities, and LGBTQ+ employees were less satisfied with the campus climate and their sense of belonging compared to national peers</a:t>
            </a:r>
          </a:p>
          <a:p>
            <a:pPr marL="457200" lvl="1" indent="0">
              <a:buNone/>
            </a:pPr>
            <a:endParaRPr lang="en-US" sz="1100" dirty="0">
              <a:cs typeface="Calibri" panose="020F0502020204030204"/>
            </a:endParaRPr>
          </a:p>
          <a:p>
            <a:pPr lvl="1"/>
            <a:r>
              <a:rPr lang="en-US" sz="2300" dirty="0">
                <a:cs typeface="Calibri" panose="020F0502020204030204"/>
              </a:rPr>
              <a:t>Political affiliation, religion, and ELA individuals generated the most discomfort in working interactions </a:t>
            </a:r>
          </a:p>
        </p:txBody>
      </p:sp>
    </p:spTree>
    <p:extLst>
      <p:ext uri="{BB962C8B-B14F-4D97-AF65-F5344CB8AC3E}">
        <p14:creationId xmlns:p14="http://schemas.microsoft.com/office/powerpoint/2010/main" val="2102560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A9B4-FE9A-4A7F-A52C-C812868D7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Institutional Support for Diversity, Equity and Inclusion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4D043-FEB8-4331-8173-457D2397F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8210550" cy="4144314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Overall SVC employees rated institutional support for DEI  significantly lower than national peers:</a:t>
            </a:r>
          </a:p>
          <a:p>
            <a:pPr marL="0" indent="0" algn="ctr">
              <a:buNone/>
            </a:pPr>
            <a:endParaRPr lang="en-US" sz="1800" dirty="0">
              <a:ea typeface="+mn-lt"/>
              <a:cs typeface="+mn-lt"/>
            </a:endParaRPr>
          </a:p>
          <a:p>
            <a:pPr lvl="1"/>
            <a:r>
              <a:rPr lang="en-US" sz="2400" dirty="0">
                <a:ea typeface="+mn-lt"/>
                <a:cs typeface="+mn-lt"/>
              </a:rPr>
              <a:t>Faculty, Latinx employees, and employees with a disability rated institutional support for Diversity, Equity and Inclusion significantly lower than national peers</a:t>
            </a:r>
          </a:p>
          <a:p>
            <a:pPr marL="457200" lvl="1" indent="0">
              <a:buNone/>
            </a:pPr>
            <a:endParaRPr lang="en-US" sz="1800" dirty="0">
              <a:ea typeface="+mn-lt"/>
              <a:cs typeface="+mn-lt"/>
            </a:endParaRPr>
          </a:p>
          <a:p>
            <a:pPr lvl="1"/>
            <a:r>
              <a:rPr lang="en-US" sz="2400" dirty="0">
                <a:cs typeface="Calibri"/>
              </a:rPr>
              <a:t>Employees who identified as LGBTQ+, women, and white also rated institutional support for Diversity, Equity and Inclusion lower than national peers</a:t>
            </a:r>
            <a:endParaRPr lang="en-US" sz="2400" dirty="0"/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117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6F3C1-A49E-41E6-9647-05DAF9CA3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Listening and Sharing Sessions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7A043-3AF7-4CF0-99A4-2B6260ABA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270" y="2336872"/>
            <a:ext cx="6887389" cy="3099285"/>
          </a:xfrm>
          <a:noFill/>
        </p:spPr>
        <p:txBody>
          <a:bodyPr>
            <a:normAutofit/>
          </a:bodyPr>
          <a:lstStyle/>
          <a:p>
            <a:r>
              <a:rPr lang="en-US" b="1" dirty="0"/>
              <a:t>Cabinet Plus Retreat</a:t>
            </a:r>
          </a:p>
          <a:p>
            <a:r>
              <a:rPr lang="en-US" b="1" dirty="0"/>
              <a:t>Faculty Union Leadership</a:t>
            </a:r>
          </a:p>
          <a:p>
            <a:r>
              <a:rPr lang="en-US" b="1" dirty="0"/>
              <a:t>Equity and Social Justice Committee</a:t>
            </a:r>
          </a:p>
          <a:p>
            <a:r>
              <a:rPr lang="en-US" b="1" dirty="0"/>
              <a:t>Shared at monthly president’s meetings</a:t>
            </a:r>
          </a:p>
          <a:p>
            <a:r>
              <a:rPr lang="en-US" b="1" dirty="0"/>
              <a:t>Future Plans (2023-2024)</a:t>
            </a:r>
          </a:p>
          <a:p>
            <a:pPr lvl="1"/>
            <a:r>
              <a:rPr lang="en-US" b="1" dirty="0"/>
              <a:t>Listening session and focus groups with targeted student and employee demographics e.g.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409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AC803-A041-DF4C-B185-8C50F9E0F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55" y="772082"/>
            <a:ext cx="6887390" cy="1080938"/>
          </a:xfrm>
        </p:spPr>
        <p:txBody>
          <a:bodyPr>
            <a:normAutofit/>
          </a:bodyPr>
          <a:lstStyle/>
          <a:p>
            <a:r>
              <a:rPr lang="en-US" sz="4400" b="1" dirty="0"/>
              <a:t>Indicator Scorecard</a:t>
            </a:r>
            <a:endParaRPr lang="en-US" sz="4400" dirty="0"/>
          </a:p>
        </p:txBody>
      </p:sp>
      <p:pic>
        <p:nvPicPr>
          <p:cNvPr id="6" name="Picture 5" descr="wordmarkwhite.png">
            <a:extLst>
              <a:ext uri="{FF2B5EF4-FFF2-40B4-BE49-F238E27FC236}">
                <a16:creationId xmlns:a16="http://schemas.microsoft.com/office/drawing/2014/main" id="{AB292D3C-096C-8242-B8EB-3944C9FCA8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73502" b="-1651"/>
          <a:stretch/>
        </p:blipFill>
        <p:spPr>
          <a:xfrm>
            <a:off x="7867292" y="1047611"/>
            <a:ext cx="1134756" cy="49217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65243AD-E78A-4449-BB50-1A9E960C931F}"/>
              </a:ext>
            </a:extLst>
          </p:cNvPr>
          <p:cNvSpPr/>
          <p:nvPr/>
        </p:nvSpPr>
        <p:spPr>
          <a:xfrm>
            <a:off x="560070" y="2253510"/>
            <a:ext cx="787460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en-US" sz="2400" b="1" dirty="0"/>
              <a:t>Employees will report positive responses to questions regarding Guiding Principles and selected questions regarding diversity and belonging</a:t>
            </a:r>
          </a:p>
          <a:p>
            <a:pPr>
              <a:spcAft>
                <a:spcPts val="1800"/>
              </a:spcAft>
              <a:buClr>
                <a:srgbClr val="FFC000"/>
              </a:buClr>
              <a:buSzPct val="150000"/>
            </a:pPr>
            <a:r>
              <a:rPr lang="en-US" sz="2400" b="1" dirty="0"/>
              <a:t> </a:t>
            </a:r>
          </a:p>
          <a:p>
            <a:pPr>
              <a:spcAft>
                <a:spcPts val="1800"/>
              </a:spcAft>
              <a:buClr>
                <a:srgbClr val="FFC000"/>
              </a:buClr>
              <a:buSzPct val="150000"/>
            </a:pPr>
            <a:r>
              <a:rPr lang="en-US" sz="2400" b="1" dirty="0">
                <a:solidFill>
                  <a:schemeClr val="bg2"/>
                </a:solidFill>
              </a:rPr>
              <a:t>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C481F86-481B-6347-93D4-D44724A726D6}"/>
              </a:ext>
            </a:extLst>
          </p:cNvPr>
          <p:cNvCxnSpPr>
            <a:cxnSpLocks/>
          </p:cNvCxnSpPr>
          <p:nvPr/>
        </p:nvCxnSpPr>
        <p:spPr>
          <a:xfrm>
            <a:off x="447472" y="3818139"/>
            <a:ext cx="4124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C481F86-481B-6347-93D4-D44724A726D6}"/>
              </a:ext>
            </a:extLst>
          </p:cNvPr>
          <p:cNvCxnSpPr>
            <a:cxnSpLocks/>
          </p:cNvCxnSpPr>
          <p:nvPr/>
        </p:nvCxnSpPr>
        <p:spPr>
          <a:xfrm>
            <a:off x="447473" y="2179321"/>
            <a:ext cx="41245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758381C-0B9E-401B-B085-17B6FB7039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4584" y="2521199"/>
            <a:ext cx="772684" cy="90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901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AC803-A041-DF4C-B185-8C50F9E0F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55" y="772082"/>
            <a:ext cx="6887390" cy="1080938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Core Theme • </a:t>
            </a:r>
            <a:br>
              <a:rPr lang="en-US" sz="4400" b="1" dirty="0"/>
            </a:br>
            <a:r>
              <a:rPr lang="en-US" sz="4400" b="1" dirty="0"/>
              <a:t>Equity in Community</a:t>
            </a:r>
            <a:endParaRPr lang="en-US" dirty="0"/>
          </a:p>
        </p:txBody>
      </p:sp>
      <p:pic>
        <p:nvPicPr>
          <p:cNvPr id="6" name="Picture 5" descr="wordmarkwhite.png">
            <a:extLst>
              <a:ext uri="{FF2B5EF4-FFF2-40B4-BE49-F238E27FC236}">
                <a16:creationId xmlns:a16="http://schemas.microsoft.com/office/drawing/2014/main" id="{AB292D3C-096C-8242-B8EB-3944C9FCA8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73502" b="-1651"/>
          <a:stretch/>
        </p:blipFill>
        <p:spPr>
          <a:xfrm>
            <a:off x="7867292" y="1047611"/>
            <a:ext cx="1134756" cy="492172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F2CEFF2-22C5-43E1-8F18-A7E93D40D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213538"/>
              </p:ext>
            </p:extLst>
          </p:nvPr>
        </p:nvGraphicFramePr>
        <p:xfrm>
          <a:off x="442127" y="2514678"/>
          <a:ext cx="8210518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573">
                  <a:extLst>
                    <a:ext uri="{9D8B030D-6E8A-4147-A177-3AD203B41FA5}">
                      <a16:colId xmlns:a16="http://schemas.microsoft.com/office/drawing/2014/main" val="3672373913"/>
                    </a:ext>
                  </a:extLst>
                </a:gridCol>
                <a:gridCol w="4096945">
                  <a:extLst>
                    <a:ext uri="{9D8B030D-6E8A-4147-A177-3AD203B41FA5}">
                      <a16:colId xmlns:a16="http://schemas.microsoft.com/office/drawing/2014/main" val="82377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Threshold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112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1.A. Index of Community College Survey of Student Engagement (CCSSE) and Noel-Levitz Survey of Student Satisfaction questions related to diversity and belonging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Index score will equal or exceed index score of similar-sized colleges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434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1.B. SVC-specific questions related to diversity/belonging included in CCSSE &amp; Noel-Levitz surveys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will report positive response to SVC-specific questions related to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diversity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belonging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495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1.C. Employee responses to biennial administration of College Vision 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Employees will report positive responses to questions regarding Guiding Principles and selected questions regarding diversity and belonging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732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083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AC803-A041-DF4C-B185-8C50F9E0F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55" y="772082"/>
            <a:ext cx="6887390" cy="1080938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Core Theme • </a:t>
            </a:r>
            <a:br>
              <a:rPr lang="en-US" sz="4400" b="1" dirty="0"/>
            </a:br>
            <a:r>
              <a:rPr lang="en-US" sz="4400" b="1" dirty="0"/>
              <a:t>Equity in Community</a:t>
            </a:r>
            <a:endParaRPr lang="en-US" dirty="0"/>
          </a:p>
        </p:txBody>
      </p:sp>
      <p:pic>
        <p:nvPicPr>
          <p:cNvPr id="6" name="Picture 5" descr="wordmarkwhite.png">
            <a:extLst>
              <a:ext uri="{FF2B5EF4-FFF2-40B4-BE49-F238E27FC236}">
                <a16:creationId xmlns:a16="http://schemas.microsoft.com/office/drawing/2014/main" id="{AB292D3C-096C-8242-B8EB-3944C9FCA8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73502" b="-1651"/>
          <a:stretch/>
        </p:blipFill>
        <p:spPr>
          <a:xfrm>
            <a:off x="7867292" y="1047611"/>
            <a:ext cx="1134756" cy="492172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F2CEFF2-22C5-43E1-8F18-A7E93D40D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107545"/>
              </p:ext>
            </p:extLst>
          </p:nvPr>
        </p:nvGraphicFramePr>
        <p:xfrm>
          <a:off x="458755" y="2571750"/>
          <a:ext cx="8161370" cy="3966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0685">
                  <a:extLst>
                    <a:ext uri="{9D8B030D-6E8A-4147-A177-3AD203B41FA5}">
                      <a16:colId xmlns:a16="http://schemas.microsoft.com/office/drawing/2014/main" val="3672373913"/>
                    </a:ext>
                  </a:extLst>
                </a:gridCol>
                <a:gridCol w="4080685">
                  <a:extLst>
                    <a:ext uri="{9D8B030D-6E8A-4147-A177-3AD203B41FA5}">
                      <a16:colId xmlns:a16="http://schemas.microsoft.com/office/drawing/2014/main" val="823770361"/>
                    </a:ext>
                  </a:extLst>
                </a:gridCol>
              </a:tblGrid>
              <a:tr h="35936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Threshold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112538"/>
                  </a:ext>
                </a:extLst>
              </a:tr>
              <a:tr h="886094">
                <a:tc>
                  <a:txBody>
                    <a:bodyPr/>
                    <a:lstStyle/>
                    <a:p>
                      <a:r>
                        <a:rPr lang="en-US" dirty="0"/>
                        <a:t>2.A College partner evaluation in </a:t>
                      </a:r>
                      <a:r>
                        <a:rPr lang="en-US" b="1" dirty="0"/>
                        <a:t>educational pathway </a:t>
                      </a:r>
                      <a:r>
                        <a:rPr lang="en-US" dirty="0"/>
                        <a:t>efforts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partners will report overall positive evaluation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434259"/>
                  </a:ext>
                </a:extLst>
              </a:tr>
              <a:tr h="895267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2.B. College partner evaluation in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 Development &amp; Workforce Training efforts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partners will report overall positive evaluation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495229"/>
                  </a:ext>
                </a:extLst>
              </a:tr>
              <a:tr h="895267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2.C. College partner evaluation in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Diversity, Equity and Inclusion efforts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partners will report overall positive evaluation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732966"/>
                  </a:ext>
                </a:extLst>
              </a:tr>
              <a:tr h="886094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2.D. College partner evaluation in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Civic Life efforts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partners will report overall positive evaluation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203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2990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F3CC3-EFE8-5A49-B64C-79D45CEE6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SB 5227: Diversity in Higher Education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CBED83-2DFD-4335-8EE2-BF4217DF8B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846"/>
          <a:stretch/>
        </p:blipFill>
        <p:spPr>
          <a:xfrm>
            <a:off x="0" y="2638424"/>
            <a:ext cx="9144000" cy="367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3185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ADDE9-A4E2-ED46-882E-0D8A42E36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492" y="552261"/>
            <a:ext cx="6896534" cy="154345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HEDS Survey</a:t>
            </a:r>
            <a:r>
              <a:rPr lang="en-US" sz="4000" dirty="0"/>
              <a:t>	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9FBB51-0307-46DB-9679-0C1AD490C2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597"/>
          <a:stretch/>
        </p:blipFill>
        <p:spPr>
          <a:xfrm>
            <a:off x="66674" y="2543389"/>
            <a:ext cx="9010651" cy="4210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1432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8789F-EAA5-804B-AF3A-8E616C52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783" y="753228"/>
            <a:ext cx="6887389" cy="1157619"/>
          </a:xfrm>
        </p:spPr>
        <p:txBody>
          <a:bodyPr>
            <a:normAutofit/>
          </a:bodyPr>
          <a:lstStyle/>
          <a:p>
            <a:r>
              <a:rPr lang="en-US" dirty="0"/>
              <a:t>Why HEDS is Important</a:t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BBC0C-7365-495C-AD6B-490CD230F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3599316"/>
          </a:xfrm>
        </p:spPr>
        <p:txBody>
          <a:bodyPr/>
          <a:lstStyle/>
          <a:p>
            <a:r>
              <a:rPr lang="en-US" dirty="0"/>
              <a:t>Extent to which our campus climate supports diversity and equity efforts</a:t>
            </a:r>
          </a:p>
          <a:p>
            <a:r>
              <a:rPr lang="en-US" dirty="0"/>
              <a:t>Inform and improve support, policies, and practices</a:t>
            </a:r>
          </a:p>
          <a:p>
            <a:r>
              <a:rPr lang="en-US" dirty="0"/>
              <a:t>Prevent or respond to discrimination and harassment</a:t>
            </a:r>
          </a:p>
        </p:txBody>
      </p:sp>
    </p:spTree>
    <p:extLst>
      <p:ext uri="{BB962C8B-B14F-4D97-AF65-F5344CB8AC3E}">
        <p14:creationId xmlns:p14="http://schemas.microsoft.com/office/powerpoint/2010/main" val="15815071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35D7-F9FE-43D4-B11E-CEEDEFB5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FB60A-E693-4492-8C01-5C45D7922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2524124"/>
            <a:ext cx="8134350" cy="3648076"/>
          </a:xfrm>
          <a:noFill/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Discrimination/Harassment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Overall Campus Climate and Sense of Belonging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Institutional Support</a:t>
            </a:r>
          </a:p>
        </p:txBody>
      </p:sp>
    </p:spTree>
    <p:extLst>
      <p:ext uri="{BB962C8B-B14F-4D97-AF65-F5344CB8AC3E}">
        <p14:creationId xmlns:p14="http://schemas.microsoft.com/office/powerpoint/2010/main" val="820096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2246B-6490-8F47-9571-5F0F04B50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694481"/>
            <a:ext cx="6894773" cy="113968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1. Discrimination/Harassment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ABD64-9489-4482-986A-83E603DE7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2540559"/>
            <a:ext cx="8401050" cy="3235570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ea typeface="+mn-lt"/>
                <a:cs typeface="+mn-lt"/>
              </a:rPr>
              <a:t>Overall, SVC employees were no more or less likely than their national peers to report experiencing negative comments, discrimination, and/or harassment.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5122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7F977-4959-43A7-AA0D-06800218F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418F4-400F-4440-A76D-1C689482A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9E5B60-259C-49A0-A61B-57E2F1814E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44" y="572751"/>
            <a:ext cx="8412480" cy="567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81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13234</TotalTime>
  <Words>807</Words>
  <Application>Microsoft Office PowerPoint</Application>
  <PresentationFormat>On-screen Show (4:3)</PresentationFormat>
  <Paragraphs>100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Trebuchet MS</vt:lpstr>
      <vt:lpstr>Wingdings</vt:lpstr>
      <vt:lpstr>Berlin</vt:lpstr>
      <vt:lpstr>PowerPoint Presentation</vt:lpstr>
      <vt:lpstr>Core Theme •  Equity in Community</vt:lpstr>
      <vt:lpstr>Core Theme •  Equity in Community</vt:lpstr>
      <vt:lpstr>SB 5227: Diversity in Higher Education</vt:lpstr>
      <vt:lpstr>HEDS Survey </vt:lpstr>
      <vt:lpstr>Why HEDS is Important </vt:lpstr>
      <vt:lpstr>Measures</vt:lpstr>
      <vt:lpstr>1. Discrimination/Harassment</vt:lpstr>
      <vt:lpstr>PowerPoint Presentation</vt:lpstr>
      <vt:lpstr>1. Discrimination/Harassment Breakdown</vt:lpstr>
      <vt:lpstr>2. Overall Campus Climate &amp; Sense of Belonging </vt:lpstr>
      <vt:lpstr>Community Partnership –  Maestros para el Pueblo </vt:lpstr>
      <vt:lpstr>PowerPoint Presentation</vt:lpstr>
      <vt:lpstr>2. Campus Climate &amp; Sense of Belonging Breakdown</vt:lpstr>
      <vt:lpstr>3. Institutional Support for Diversity, Equity and Inclusion </vt:lpstr>
      <vt:lpstr>Listening and Sharing Sessions </vt:lpstr>
      <vt:lpstr>Indicator Scorecard</vt:lpstr>
    </vt:vector>
  </TitlesOfParts>
  <Company>Skagit Valley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Walters</dc:creator>
  <cp:lastModifiedBy>Yadira Rosales</cp:lastModifiedBy>
  <cp:revision>571</cp:revision>
  <cp:lastPrinted>2020-03-09T22:03:22Z</cp:lastPrinted>
  <dcterms:created xsi:type="dcterms:W3CDTF">2015-10-21T21:08:05Z</dcterms:created>
  <dcterms:modified xsi:type="dcterms:W3CDTF">2023-12-13T20:42:57Z</dcterms:modified>
</cp:coreProperties>
</file>