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58" r:id="rId8"/>
    <p:sldId id="260"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00C"/>
    <a:srgbClr val="D15908"/>
    <a:srgbClr val="AB5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84ACBF-643B-4FC2-BFEA-6BE9091C2A51}"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A91404F-BE08-44DC-A836-3C51610BF92D}">
      <dgm:prSet/>
      <dgm:spPr/>
      <dgm:t>
        <a:bodyPr/>
        <a:lstStyle/>
        <a:p>
          <a:pPr>
            <a:defRPr b="1"/>
          </a:pPr>
          <a:r>
            <a:rPr lang="en-US"/>
            <a:t>Data Descriptions:</a:t>
          </a:r>
        </a:p>
      </dgm:t>
    </dgm:pt>
    <dgm:pt modelId="{69BB7627-B98E-4DCC-9D80-743CE47CDCB4}" type="parTrans" cxnId="{453CEA8E-3E8C-4671-BD73-24E88BA1FC3A}">
      <dgm:prSet/>
      <dgm:spPr/>
      <dgm:t>
        <a:bodyPr/>
        <a:lstStyle/>
        <a:p>
          <a:endParaRPr lang="en-US"/>
        </a:p>
      </dgm:t>
    </dgm:pt>
    <dgm:pt modelId="{F0B41728-3252-4BA5-8F94-61F2E466F775}" type="sibTrans" cxnId="{453CEA8E-3E8C-4671-BD73-24E88BA1FC3A}">
      <dgm:prSet/>
      <dgm:spPr/>
      <dgm:t>
        <a:bodyPr/>
        <a:lstStyle/>
        <a:p>
          <a:endParaRPr lang="en-US"/>
        </a:p>
      </dgm:t>
    </dgm:pt>
    <dgm:pt modelId="{4F1FCA0C-24BC-424B-8BFA-D82017FC06AC}">
      <dgm:prSet/>
      <dgm:spPr/>
      <dgm:t>
        <a:bodyPr/>
        <a:lstStyle/>
        <a:p>
          <a:r>
            <a:rPr lang="en-US"/>
            <a:t>Data are averaged from 3 cohorts of degree seeking students: 2022, 2023, &amp; 2024</a:t>
          </a:r>
        </a:p>
      </dgm:t>
    </dgm:pt>
    <dgm:pt modelId="{33D1173D-FABF-446E-9249-2E6AEAA14A5A}" type="parTrans" cxnId="{20577752-DA80-40E9-8E67-C1EDDAEDD2AA}">
      <dgm:prSet/>
      <dgm:spPr/>
      <dgm:t>
        <a:bodyPr/>
        <a:lstStyle/>
        <a:p>
          <a:endParaRPr lang="en-US"/>
        </a:p>
      </dgm:t>
    </dgm:pt>
    <dgm:pt modelId="{B3341919-BD77-41B2-A181-FCF70E1D686A}" type="sibTrans" cxnId="{20577752-DA80-40E9-8E67-C1EDDAEDD2AA}">
      <dgm:prSet/>
      <dgm:spPr/>
      <dgm:t>
        <a:bodyPr/>
        <a:lstStyle/>
        <a:p>
          <a:endParaRPr lang="en-US"/>
        </a:p>
      </dgm:t>
    </dgm:pt>
    <dgm:pt modelId="{22D75EFA-6EEF-4907-9748-D2286D5E11A8}">
      <dgm:prSet/>
      <dgm:spPr/>
      <dgm:t>
        <a:bodyPr/>
        <a:lstStyle/>
        <a:p>
          <a:r>
            <a:rPr lang="en-US"/>
            <a:t>Non degree seeking students are excluded (e.g. Running Start, BEdA, CiHS, Apprentice, Community Ed, etc)</a:t>
          </a:r>
        </a:p>
      </dgm:t>
    </dgm:pt>
    <dgm:pt modelId="{2F5046B3-69FF-43F4-BA2D-971D380DE458}" type="parTrans" cxnId="{9EED8DC3-89D1-4BF4-9956-B461403FFFA0}">
      <dgm:prSet/>
      <dgm:spPr/>
      <dgm:t>
        <a:bodyPr/>
        <a:lstStyle/>
        <a:p>
          <a:endParaRPr lang="en-US"/>
        </a:p>
      </dgm:t>
    </dgm:pt>
    <dgm:pt modelId="{8D3B2C93-DD0A-44BA-B32C-3B6C387218AB}" type="sibTrans" cxnId="{9EED8DC3-89D1-4BF4-9956-B461403FFFA0}">
      <dgm:prSet/>
      <dgm:spPr/>
      <dgm:t>
        <a:bodyPr/>
        <a:lstStyle/>
        <a:p>
          <a:endParaRPr lang="en-US"/>
        </a:p>
      </dgm:t>
    </dgm:pt>
    <dgm:pt modelId="{25074C0A-5BBE-4468-A6AB-696DF6AC7085}">
      <dgm:prSet/>
      <dgm:spPr/>
      <dgm:t>
        <a:bodyPr/>
        <a:lstStyle/>
        <a:p>
          <a:r>
            <a:rPr lang="en-US"/>
            <a:t>Completion is defined as successful completion of a degree OR certificate OR transfer to a 4-year institution within 6 months of cohort completion date</a:t>
          </a:r>
        </a:p>
      </dgm:t>
    </dgm:pt>
    <dgm:pt modelId="{94A7BA15-5EB8-471F-ADDD-559AAEEC99FA}" type="parTrans" cxnId="{E42993DE-AC0A-4F6E-A1A6-B4C9E0F4834D}">
      <dgm:prSet/>
      <dgm:spPr/>
      <dgm:t>
        <a:bodyPr/>
        <a:lstStyle/>
        <a:p>
          <a:endParaRPr lang="en-US"/>
        </a:p>
      </dgm:t>
    </dgm:pt>
    <dgm:pt modelId="{FD2DF388-5DA6-469C-838F-1C13FB0427B9}" type="sibTrans" cxnId="{E42993DE-AC0A-4F6E-A1A6-B4C9E0F4834D}">
      <dgm:prSet/>
      <dgm:spPr/>
      <dgm:t>
        <a:bodyPr/>
        <a:lstStyle/>
        <a:p>
          <a:endParaRPr lang="en-US"/>
        </a:p>
      </dgm:t>
    </dgm:pt>
    <dgm:pt modelId="{4C65F0D0-9C8C-47B3-A2AB-F827B134AED2}">
      <dgm:prSet/>
      <dgm:spPr/>
      <dgm:t>
        <a:bodyPr/>
        <a:lstStyle/>
        <a:p>
          <a:pPr>
            <a:defRPr b="1"/>
          </a:pPr>
          <a:r>
            <a:rPr lang="en-US"/>
            <a:t>Issues with the data:</a:t>
          </a:r>
        </a:p>
      </dgm:t>
    </dgm:pt>
    <dgm:pt modelId="{A45F03C4-3B2F-46D3-843A-84EA16C88F77}" type="parTrans" cxnId="{9D1CFBA4-E557-4AAD-95CF-99833868FC70}">
      <dgm:prSet/>
      <dgm:spPr/>
      <dgm:t>
        <a:bodyPr/>
        <a:lstStyle/>
        <a:p>
          <a:endParaRPr lang="en-US"/>
        </a:p>
      </dgm:t>
    </dgm:pt>
    <dgm:pt modelId="{0F167103-4C25-46FC-ACC8-937E2646E588}" type="sibTrans" cxnId="{9D1CFBA4-E557-4AAD-95CF-99833868FC70}">
      <dgm:prSet/>
      <dgm:spPr/>
      <dgm:t>
        <a:bodyPr/>
        <a:lstStyle/>
        <a:p>
          <a:endParaRPr lang="en-US"/>
        </a:p>
      </dgm:t>
    </dgm:pt>
    <dgm:pt modelId="{755C39E1-0B60-4161-A51A-D357FB840D6F}">
      <dgm:prSet/>
      <dgm:spPr/>
      <dgm:t>
        <a:bodyPr/>
        <a:lstStyle/>
        <a:p>
          <a:r>
            <a:rPr lang="en-US"/>
            <a:t>Degree program assignment, part-time vs full time, pre-college identification</a:t>
          </a:r>
        </a:p>
      </dgm:t>
    </dgm:pt>
    <dgm:pt modelId="{6FD1C36D-2B39-4A90-90A6-7F9B885DC710}" type="parTrans" cxnId="{4D2FF7D0-E40C-4CFE-83BE-8F497253C4A5}">
      <dgm:prSet/>
      <dgm:spPr/>
      <dgm:t>
        <a:bodyPr/>
        <a:lstStyle/>
        <a:p>
          <a:endParaRPr lang="en-US"/>
        </a:p>
      </dgm:t>
    </dgm:pt>
    <dgm:pt modelId="{DAF40B95-7950-4229-865C-1904FCD8372D}" type="sibTrans" cxnId="{4D2FF7D0-E40C-4CFE-83BE-8F497253C4A5}">
      <dgm:prSet/>
      <dgm:spPr/>
      <dgm:t>
        <a:bodyPr/>
        <a:lstStyle/>
        <a:p>
          <a:endParaRPr lang="en-US"/>
        </a:p>
      </dgm:t>
    </dgm:pt>
    <dgm:pt modelId="{27D0D1DF-8602-4FE7-AA72-10D0D3C1D3A8}" type="pres">
      <dgm:prSet presAssocID="{5F84ACBF-643B-4FC2-BFEA-6BE9091C2A51}" presName="root" presStyleCnt="0">
        <dgm:presLayoutVars>
          <dgm:dir/>
          <dgm:resizeHandles val="exact"/>
        </dgm:presLayoutVars>
      </dgm:prSet>
      <dgm:spPr/>
    </dgm:pt>
    <dgm:pt modelId="{FC721AD1-3557-4850-8532-D5ABCC6DC209}" type="pres">
      <dgm:prSet presAssocID="{EA91404F-BE08-44DC-A836-3C51610BF92D}" presName="compNode" presStyleCnt="0"/>
      <dgm:spPr/>
    </dgm:pt>
    <dgm:pt modelId="{933DFC73-B382-4F51-98D9-6D27A5D892FE}" type="pres">
      <dgm:prSet presAssocID="{EA91404F-BE08-44DC-A836-3C51610BF92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ustomer Review"/>
        </a:ext>
      </dgm:extLst>
    </dgm:pt>
    <dgm:pt modelId="{622C105B-804D-4293-8520-566453A00A7B}" type="pres">
      <dgm:prSet presAssocID="{EA91404F-BE08-44DC-A836-3C51610BF92D}" presName="iconSpace" presStyleCnt="0"/>
      <dgm:spPr/>
    </dgm:pt>
    <dgm:pt modelId="{2A834F2C-5977-42C1-98F0-B5D2BDEF707E}" type="pres">
      <dgm:prSet presAssocID="{EA91404F-BE08-44DC-A836-3C51610BF92D}" presName="parTx" presStyleLbl="revTx" presStyleIdx="0" presStyleCnt="4">
        <dgm:presLayoutVars>
          <dgm:chMax val="0"/>
          <dgm:chPref val="0"/>
        </dgm:presLayoutVars>
      </dgm:prSet>
      <dgm:spPr/>
    </dgm:pt>
    <dgm:pt modelId="{ED6FF2B9-1003-4903-A97A-6B7C8C7EA75D}" type="pres">
      <dgm:prSet presAssocID="{EA91404F-BE08-44DC-A836-3C51610BF92D}" presName="txSpace" presStyleCnt="0"/>
      <dgm:spPr/>
    </dgm:pt>
    <dgm:pt modelId="{24515B9E-5EC3-40CA-8B85-F9212EA1C831}" type="pres">
      <dgm:prSet presAssocID="{EA91404F-BE08-44DC-A836-3C51610BF92D}" presName="desTx" presStyleLbl="revTx" presStyleIdx="1" presStyleCnt="4">
        <dgm:presLayoutVars/>
      </dgm:prSet>
      <dgm:spPr/>
    </dgm:pt>
    <dgm:pt modelId="{F96CB19F-F1C1-43A5-A1C7-679FE062BBA2}" type="pres">
      <dgm:prSet presAssocID="{F0B41728-3252-4BA5-8F94-61F2E466F775}" presName="sibTrans" presStyleCnt="0"/>
      <dgm:spPr/>
    </dgm:pt>
    <dgm:pt modelId="{736F3B8C-76E3-4404-8BAE-094662B0CBD8}" type="pres">
      <dgm:prSet presAssocID="{4C65F0D0-9C8C-47B3-A2AB-F827B134AED2}" presName="compNode" presStyleCnt="0"/>
      <dgm:spPr/>
    </dgm:pt>
    <dgm:pt modelId="{06108C84-16D9-4978-A6FB-5CCFAC40F829}" type="pres">
      <dgm:prSet presAssocID="{4C65F0D0-9C8C-47B3-A2AB-F827B134AED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Roll"/>
        </a:ext>
      </dgm:extLst>
    </dgm:pt>
    <dgm:pt modelId="{2B51EEE8-E73D-49BF-86A5-19782C7D2C33}" type="pres">
      <dgm:prSet presAssocID="{4C65F0D0-9C8C-47B3-A2AB-F827B134AED2}" presName="iconSpace" presStyleCnt="0"/>
      <dgm:spPr/>
    </dgm:pt>
    <dgm:pt modelId="{9E9546F1-354A-4356-A144-46CF1FEFC320}" type="pres">
      <dgm:prSet presAssocID="{4C65F0D0-9C8C-47B3-A2AB-F827B134AED2}" presName="parTx" presStyleLbl="revTx" presStyleIdx="2" presStyleCnt="4">
        <dgm:presLayoutVars>
          <dgm:chMax val="0"/>
          <dgm:chPref val="0"/>
        </dgm:presLayoutVars>
      </dgm:prSet>
      <dgm:spPr/>
    </dgm:pt>
    <dgm:pt modelId="{078CBEA5-C08E-4587-A7CC-716A96B027FC}" type="pres">
      <dgm:prSet presAssocID="{4C65F0D0-9C8C-47B3-A2AB-F827B134AED2}" presName="txSpace" presStyleCnt="0"/>
      <dgm:spPr/>
    </dgm:pt>
    <dgm:pt modelId="{B8666010-490A-42BE-B2DC-AC10C7E62E35}" type="pres">
      <dgm:prSet presAssocID="{4C65F0D0-9C8C-47B3-A2AB-F827B134AED2}" presName="desTx" presStyleLbl="revTx" presStyleIdx="3" presStyleCnt="4">
        <dgm:presLayoutVars/>
      </dgm:prSet>
      <dgm:spPr/>
    </dgm:pt>
  </dgm:ptLst>
  <dgm:cxnLst>
    <dgm:cxn modelId="{FCCBDD1F-CC62-4687-9462-0FAEB730D8D8}" type="presOf" srcId="{755C39E1-0B60-4161-A51A-D357FB840D6F}" destId="{B8666010-490A-42BE-B2DC-AC10C7E62E35}" srcOrd="0" destOrd="0" presId="urn:microsoft.com/office/officeart/2018/2/layout/IconLabelDescriptionList"/>
    <dgm:cxn modelId="{527E7F26-B070-4E8C-B7C5-BC4DBF1BED01}" type="presOf" srcId="{5F84ACBF-643B-4FC2-BFEA-6BE9091C2A51}" destId="{27D0D1DF-8602-4FE7-AA72-10D0D3C1D3A8}" srcOrd="0" destOrd="0" presId="urn:microsoft.com/office/officeart/2018/2/layout/IconLabelDescriptionList"/>
    <dgm:cxn modelId="{B37C3068-2AFD-4CBA-8AEF-D44A53A1B762}" type="presOf" srcId="{4C65F0D0-9C8C-47B3-A2AB-F827B134AED2}" destId="{9E9546F1-354A-4356-A144-46CF1FEFC320}" srcOrd="0" destOrd="0" presId="urn:microsoft.com/office/officeart/2018/2/layout/IconLabelDescriptionList"/>
    <dgm:cxn modelId="{B1A5B26F-457A-4205-93FC-2440AE7F0AB6}" type="presOf" srcId="{25074C0A-5BBE-4468-A6AB-696DF6AC7085}" destId="{24515B9E-5EC3-40CA-8B85-F9212EA1C831}" srcOrd="0" destOrd="2" presId="urn:microsoft.com/office/officeart/2018/2/layout/IconLabelDescriptionList"/>
    <dgm:cxn modelId="{20577752-DA80-40E9-8E67-C1EDDAEDD2AA}" srcId="{EA91404F-BE08-44DC-A836-3C51610BF92D}" destId="{4F1FCA0C-24BC-424B-8BFA-D82017FC06AC}" srcOrd="0" destOrd="0" parTransId="{33D1173D-FABF-446E-9249-2E6AEAA14A5A}" sibTransId="{B3341919-BD77-41B2-A181-FCF70E1D686A}"/>
    <dgm:cxn modelId="{7A89BF7F-EDDF-48C6-A714-E2FA48F8A188}" type="presOf" srcId="{22D75EFA-6EEF-4907-9748-D2286D5E11A8}" destId="{24515B9E-5EC3-40CA-8B85-F9212EA1C831}" srcOrd="0" destOrd="1" presId="urn:microsoft.com/office/officeart/2018/2/layout/IconLabelDescriptionList"/>
    <dgm:cxn modelId="{453CEA8E-3E8C-4671-BD73-24E88BA1FC3A}" srcId="{5F84ACBF-643B-4FC2-BFEA-6BE9091C2A51}" destId="{EA91404F-BE08-44DC-A836-3C51610BF92D}" srcOrd="0" destOrd="0" parTransId="{69BB7627-B98E-4DCC-9D80-743CE47CDCB4}" sibTransId="{F0B41728-3252-4BA5-8F94-61F2E466F775}"/>
    <dgm:cxn modelId="{9D1CFBA4-E557-4AAD-95CF-99833868FC70}" srcId="{5F84ACBF-643B-4FC2-BFEA-6BE9091C2A51}" destId="{4C65F0D0-9C8C-47B3-A2AB-F827B134AED2}" srcOrd="1" destOrd="0" parTransId="{A45F03C4-3B2F-46D3-843A-84EA16C88F77}" sibTransId="{0F167103-4C25-46FC-ACC8-937E2646E588}"/>
    <dgm:cxn modelId="{9EED8DC3-89D1-4BF4-9956-B461403FFFA0}" srcId="{EA91404F-BE08-44DC-A836-3C51610BF92D}" destId="{22D75EFA-6EEF-4907-9748-D2286D5E11A8}" srcOrd="1" destOrd="0" parTransId="{2F5046B3-69FF-43F4-BA2D-971D380DE458}" sibTransId="{8D3B2C93-DD0A-44BA-B32C-3B6C387218AB}"/>
    <dgm:cxn modelId="{D01A64CE-E757-4957-BD0D-DA0DB174A162}" type="presOf" srcId="{EA91404F-BE08-44DC-A836-3C51610BF92D}" destId="{2A834F2C-5977-42C1-98F0-B5D2BDEF707E}" srcOrd="0" destOrd="0" presId="urn:microsoft.com/office/officeart/2018/2/layout/IconLabelDescriptionList"/>
    <dgm:cxn modelId="{4D2FF7D0-E40C-4CFE-83BE-8F497253C4A5}" srcId="{4C65F0D0-9C8C-47B3-A2AB-F827B134AED2}" destId="{755C39E1-0B60-4161-A51A-D357FB840D6F}" srcOrd="0" destOrd="0" parTransId="{6FD1C36D-2B39-4A90-90A6-7F9B885DC710}" sibTransId="{DAF40B95-7950-4229-865C-1904FCD8372D}"/>
    <dgm:cxn modelId="{E42993DE-AC0A-4F6E-A1A6-B4C9E0F4834D}" srcId="{EA91404F-BE08-44DC-A836-3C51610BF92D}" destId="{25074C0A-5BBE-4468-A6AB-696DF6AC7085}" srcOrd="2" destOrd="0" parTransId="{94A7BA15-5EB8-471F-ADDD-559AAEEC99FA}" sibTransId="{FD2DF388-5DA6-469C-838F-1C13FB0427B9}"/>
    <dgm:cxn modelId="{BE43B0EF-A5C3-4D91-BB96-7FF01F849913}" type="presOf" srcId="{4F1FCA0C-24BC-424B-8BFA-D82017FC06AC}" destId="{24515B9E-5EC3-40CA-8B85-F9212EA1C831}" srcOrd="0" destOrd="0" presId="urn:microsoft.com/office/officeart/2018/2/layout/IconLabelDescriptionList"/>
    <dgm:cxn modelId="{C2CFB535-29F9-4B18-BC5F-6CE47E322092}" type="presParOf" srcId="{27D0D1DF-8602-4FE7-AA72-10D0D3C1D3A8}" destId="{FC721AD1-3557-4850-8532-D5ABCC6DC209}" srcOrd="0" destOrd="0" presId="urn:microsoft.com/office/officeart/2018/2/layout/IconLabelDescriptionList"/>
    <dgm:cxn modelId="{6684A715-3242-4D0F-BE9B-D8621243D346}" type="presParOf" srcId="{FC721AD1-3557-4850-8532-D5ABCC6DC209}" destId="{933DFC73-B382-4F51-98D9-6D27A5D892FE}" srcOrd="0" destOrd="0" presId="urn:microsoft.com/office/officeart/2018/2/layout/IconLabelDescriptionList"/>
    <dgm:cxn modelId="{989F32F5-B617-4B40-8B11-E40476A1C738}" type="presParOf" srcId="{FC721AD1-3557-4850-8532-D5ABCC6DC209}" destId="{622C105B-804D-4293-8520-566453A00A7B}" srcOrd="1" destOrd="0" presId="urn:microsoft.com/office/officeart/2018/2/layout/IconLabelDescriptionList"/>
    <dgm:cxn modelId="{ABC88F96-FD0C-49C6-BC1D-551E32AE0175}" type="presParOf" srcId="{FC721AD1-3557-4850-8532-D5ABCC6DC209}" destId="{2A834F2C-5977-42C1-98F0-B5D2BDEF707E}" srcOrd="2" destOrd="0" presId="urn:microsoft.com/office/officeart/2018/2/layout/IconLabelDescriptionList"/>
    <dgm:cxn modelId="{C6C6DB5D-291E-4A06-ACAC-FB9947EA725D}" type="presParOf" srcId="{FC721AD1-3557-4850-8532-D5ABCC6DC209}" destId="{ED6FF2B9-1003-4903-A97A-6B7C8C7EA75D}" srcOrd="3" destOrd="0" presId="urn:microsoft.com/office/officeart/2018/2/layout/IconLabelDescriptionList"/>
    <dgm:cxn modelId="{0304AB91-AFA0-44ED-9989-C2A84B96D2B9}" type="presParOf" srcId="{FC721AD1-3557-4850-8532-D5ABCC6DC209}" destId="{24515B9E-5EC3-40CA-8B85-F9212EA1C831}" srcOrd="4" destOrd="0" presId="urn:microsoft.com/office/officeart/2018/2/layout/IconLabelDescriptionList"/>
    <dgm:cxn modelId="{A198EE2E-0DEE-4B65-8B66-918528C9C41C}" type="presParOf" srcId="{27D0D1DF-8602-4FE7-AA72-10D0D3C1D3A8}" destId="{F96CB19F-F1C1-43A5-A1C7-679FE062BBA2}" srcOrd="1" destOrd="0" presId="urn:microsoft.com/office/officeart/2018/2/layout/IconLabelDescriptionList"/>
    <dgm:cxn modelId="{F2B14C72-2082-4430-899C-8E1911C54CDE}" type="presParOf" srcId="{27D0D1DF-8602-4FE7-AA72-10D0D3C1D3A8}" destId="{736F3B8C-76E3-4404-8BAE-094662B0CBD8}" srcOrd="2" destOrd="0" presId="urn:microsoft.com/office/officeart/2018/2/layout/IconLabelDescriptionList"/>
    <dgm:cxn modelId="{6CAC2DC9-5482-4D1E-ACB4-29C9DFEE14DD}" type="presParOf" srcId="{736F3B8C-76E3-4404-8BAE-094662B0CBD8}" destId="{06108C84-16D9-4978-A6FB-5CCFAC40F829}" srcOrd="0" destOrd="0" presId="urn:microsoft.com/office/officeart/2018/2/layout/IconLabelDescriptionList"/>
    <dgm:cxn modelId="{3DF5218C-305E-4A19-8FF8-C1033E2D03F0}" type="presParOf" srcId="{736F3B8C-76E3-4404-8BAE-094662B0CBD8}" destId="{2B51EEE8-E73D-49BF-86A5-19782C7D2C33}" srcOrd="1" destOrd="0" presId="urn:microsoft.com/office/officeart/2018/2/layout/IconLabelDescriptionList"/>
    <dgm:cxn modelId="{42243B62-7596-444D-A110-54017FDC921F}" type="presParOf" srcId="{736F3B8C-76E3-4404-8BAE-094662B0CBD8}" destId="{9E9546F1-354A-4356-A144-46CF1FEFC320}" srcOrd="2" destOrd="0" presId="urn:microsoft.com/office/officeart/2018/2/layout/IconLabelDescriptionList"/>
    <dgm:cxn modelId="{DA5FCBBD-3575-47A6-9A3C-D03B3090442F}" type="presParOf" srcId="{736F3B8C-76E3-4404-8BAE-094662B0CBD8}" destId="{078CBEA5-C08E-4587-A7CC-716A96B027FC}" srcOrd="3" destOrd="0" presId="urn:microsoft.com/office/officeart/2018/2/layout/IconLabelDescriptionList"/>
    <dgm:cxn modelId="{D75736C0-2EA6-45A8-9610-B6AA61D29529}" type="presParOf" srcId="{736F3B8C-76E3-4404-8BAE-094662B0CBD8}" destId="{B8666010-490A-42BE-B2DC-AC10C7E62E35}"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70951B-5980-4DB4-BACD-2175438DDB18}"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6F84113-2CAB-46CB-ACD6-AB8CEDCCD443}">
      <dgm:prSet/>
      <dgm:spPr/>
      <dgm:t>
        <a:bodyPr/>
        <a:lstStyle/>
        <a:p>
          <a:r>
            <a:rPr lang="en-US"/>
            <a:t>The (negative) effect of identifying as Hispanic/Latino is greater (11% vs 4%) greater for Academic Transfer Students </a:t>
          </a:r>
        </a:p>
      </dgm:t>
    </dgm:pt>
    <dgm:pt modelId="{F417147F-0B0E-46C3-A592-E29B1A6504B8}" type="parTrans" cxnId="{7817EB8A-BF12-4467-9C87-3CE3FE01F9A4}">
      <dgm:prSet/>
      <dgm:spPr/>
      <dgm:t>
        <a:bodyPr/>
        <a:lstStyle/>
        <a:p>
          <a:endParaRPr lang="en-US"/>
        </a:p>
      </dgm:t>
    </dgm:pt>
    <dgm:pt modelId="{883D4495-3652-4F3D-A2F4-80D05F2B6921}" type="sibTrans" cxnId="{7817EB8A-BF12-4467-9C87-3CE3FE01F9A4}">
      <dgm:prSet/>
      <dgm:spPr/>
      <dgm:t>
        <a:bodyPr/>
        <a:lstStyle/>
        <a:p>
          <a:endParaRPr lang="en-US"/>
        </a:p>
      </dgm:t>
    </dgm:pt>
    <dgm:pt modelId="{6A262B4D-180D-4E61-8FB7-781C2786A6E8}">
      <dgm:prSet/>
      <dgm:spPr/>
      <dgm:t>
        <a:bodyPr/>
        <a:lstStyle/>
        <a:p>
          <a:r>
            <a:rPr lang="en-US"/>
            <a:t>Older students are less likely to complete. This effect is compounded (enhanced) for students who also identify as Hispanic Latino AND for students who identify as male</a:t>
          </a:r>
        </a:p>
      </dgm:t>
    </dgm:pt>
    <dgm:pt modelId="{ECD1AF3A-2DA3-4BD1-9428-1162384DCAE6}" type="parTrans" cxnId="{CB686690-E580-4568-8702-B869AE412B72}">
      <dgm:prSet/>
      <dgm:spPr/>
      <dgm:t>
        <a:bodyPr/>
        <a:lstStyle/>
        <a:p>
          <a:endParaRPr lang="en-US"/>
        </a:p>
      </dgm:t>
    </dgm:pt>
    <dgm:pt modelId="{377071B2-769F-41C0-87DE-224E88D153E5}" type="sibTrans" cxnId="{CB686690-E580-4568-8702-B869AE412B72}">
      <dgm:prSet/>
      <dgm:spPr/>
      <dgm:t>
        <a:bodyPr/>
        <a:lstStyle/>
        <a:p>
          <a:endParaRPr lang="en-US"/>
        </a:p>
      </dgm:t>
    </dgm:pt>
    <dgm:pt modelId="{0169E894-281C-4175-87DA-2236DD76BD51}" type="pres">
      <dgm:prSet presAssocID="{7F70951B-5980-4DB4-BACD-2175438DDB18}" presName="linear" presStyleCnt="0">
        <dgm:presLayoutVars>
          <dgm:animLvl val="lvl"/>
          <dgm:resizeHandles val="exact"/>
        </dgm:presLayoutVars>
      </dgm:prSet>
      <dgm:spPr/>
    </dgm:pt>
    <dgm:pt modelId="{84BCCDA3-3FDB-4EA6-B6B8-B2BCD0BF4DE7}" type="pres">
      <dgm:prSet presAssocID="{86F84113-2CAB-46CB-ACD6-AB8CEDCCD443}" presName="parentText" presStyleLbl="node1" presStyleIdx="0" presStyleCnt="2">
        <dgm:presLayoutVars>
          <dgm:chMax val="0"/>
          <dgm:bulletEnabled val="1"/>
        </dgm:presLayoutVars>
      </dgm:prSet>
      <dgm:spPr/>
    </dgm:pt>
    <dgm:pt modelId="{A6633B82-804E-455D-8141-4BE1934F742A}" type="pres">
      <dgm:prSet presAssocID="{883D4495-3652-4F3D-A2F4-80D05F2B6921}" presName="spacer" presStyleCnt="0"/>
      <dgm:spPr/>
    </dgm:pt>
    <dgm:pt modelId="{9193108D-7258-410D-BF57-0E58DBEC438D}" type="pres">
      <dgm:prSet presAssocID="{6A262B4D-180D-4E61-8FB7-781C2786A6E8}" presName="parentText" presStyleLbl="node1" presStyleIdx="1" presStyleCnt="2">
        <dgm:presLayoutVars>
          <dgm:chMax val="0"/>
          <dgm:bulletEnabled val="1"/>
        </dgm:presLayoutVars>
      </dgm:prSet>
      <dgm:spPr/>
    </dgm:pt>
  </dgm:ptLst>
  <dgm:cxnLst>
    <dgm:cxn modelId="{407F7D00-A01E-4437-A14F-C60254C48F63}" type="presOf" srcId="{86F84113-2CAB-46CB-ACD6-AB8CEDCCD443}" destId="{84BCCDA3-3FDB-4EA6-B6B8-B2BCD0BF4DE7}" srcOrd="0" destOrd="0" presId="urn:microsoft.com/office/officeart/2005/8/layout/vList2"/>
    <dgm:cxn modelId="{AD28F66C-CA6A-4846-A459-A15CD3DDF811}" type="presOf" srcId="{6A262B4D-180D-4E61-8FB7-781C2786A6E8}" destId="{9193108D-7258-410D-BF57-0E58DBEC438D}" srcOrd="0" destOrd="0" presId="urn:microsoft.com/office/officeart/2005/8/layout/vList2"/>
    <dgm:cxn modelId="{15CF8A86-F15C-4776-8E22-B709AF5E016E}" type="presOf" srcId="{7F70951B-5980-4DB4-BACD-2175438DDB18}" destId="{0169E894-281C-4175-87DA-2236DD76BD51}" srcOrd="0" destOrd="0" presId="urn:microsoft.com/office/officeart/2005/8/layout/vList2"/>
    <dgm:cxn modelId="{7817EB8A-BF12-4467-9C87-3CE3FE01F9A4}" srcId="{7F70951B-5980-4DB4-BACD-2175438DDB18}" destId="{86F84113-2CAB-46CB-ACD6-AB8CEDCCD443}" srcOrd="0" destOrd="0" parTransId="{F417147F-0B0E-46C3-A592-E29B1A6504B8}" sibTransId="{883D4495-3652-4F3D-A2F4-80D05F2B6921}"/>
    <dgm:cxn modelId="{CB686690-E580-4568-8702-B869AE412B72}" srcId="{7F70951B-5980-4DB4-BACD-2175438DDB18}" destId="{6A262B4D-180D-4E61-8FB7-781C2786A6E8}" srcOrd="1" destOrd="0" parTransId="{ECD1AF3A-2DA3-4BD1-9428-1162384DCAE6}" sibTransId="{377071B2-769F-41C0-87DE-224E88D153E5}"/>
    <dgm:cxn modelId="{691F79D6-5A0F-4792-A13E-250CC504F7E5}" type="presParOf" srcId="{0169E894-281C-4175-87DA-2236DD76BD51}" destId="{84BCCDA3-3FDB-4EA6-B6B8-B2BCD0BF4DE7}" srcOrd="0" destOrd="0" presId="urn:microsoft.com/office/officeart/2005/8/layout/vList2"/>
    <dgm:cxn modelId="{61DF9B17-FFA7-4FB7-82F5-E362A5DE7269}" type="presParOf" srcId="{0169E894-281C-4175-87DA-2236DD76BD51}" destId="{A6633B82-804E-455D-8141-4BE1934F742A}" srcOrd="1" destOrd="0" presId="urn:microsoft.com/office/officeart/2005/8/layout/vList2"/>
    <dgm:cxn modelId="{8FB030A4-9C5F-4F5D-897A-EC1E01A12CB2}" type="presParOf" srcId="{0169E894-281C-4175-87DA-2236DD76BD51}" destId="{9193108D-7258-410D-BF57-0E58DBEC438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D1CDB7-10F1-4454-AB4D-1837B8ACFEB6}"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68428FC4-95BA-4FF6-B4E2-486C3C3319D5}">
      <dgm:prSet/>
      <dgm:spPr/>
      <dgm:t>
        <a:bodyPr/>
        <a:lstStyle/>
        <a:p>
          <a:r>
            <a:rPr lang="en-US"/>
            <a:t>Workforce students who identify as Hispanic Latino still complete at lower rates than those who do not</a:t>
          </a:r>
        </a:p>
      </dgm:t>
    </dgm:pt>
    <dgm:pt modelId="{5101FED3-126F-49FA-AEF9-DA9921EE533A}" type="parTrans" cxnId="{2E711B19-B3FA-4F5C-97C7-B39CDC38BC7E}">
      <dgm:prSet/>
      <dgm:spPr/>
      <dgm:t>
        <a:bodyPr/>
        <a:lstStyle/>
        <a:p>
          <a:endParaRPr lang="en-US"/>
        </a:p>
      </dgm:t>
    </dgm:pt>
    <dgm:pt modelId="{721A8308-09A9-45DC-8AF2-06F44C9AD805}" type="sibTrans" cxnId="{2E711B19-B3FA-4F5C-97C7-B39CDC38BC7E}">
      <dgm:prSet/>
      <dgm:spPr/>
      <dgm:t>
        <a:bodyPr/>
        <a:lstStyle/>
        <a:p>
          <a:endParaRPr lang="en-US"/>
        </a:p>
      </dgm:t>
    </dgm:pt>
    <dgm:pt modelId="{AB1FA95F-73A5-4A91-8360-BFE535184A1C}">
      <dgm:prSet/>
      <dgm:spPr/>
      <dgm:t>
        <a:bodyPr/>
        <a:lstStyle/>
        <a:p>
          <a:r>
            <a:rPr lang="en-US"/>
            <a:t>In general, older workforce students do better than younger students</a:t>
          </a:r>
        </a:p>
      </dgm:t>
    </dgm:pt>
    <dgm:pt modelId="{E0023764-1842-4C51-9624-2BE787207EA6}" type="parTrans" cxnId="{D2B1805C-1BA2-410A-A04D-627FF93FC75A}">
      <dgm:prSet/>
      <dgm:spPr/>
      <dgm:t>
        <a:bodyPr/>
        <a:lstStyle/>
        <a:p>
          <a:endParaRPr lang="en-US"/>
        </a:p>
      </dgm:t>
    </dgm:pt>
    <dgm:pt modelId="{76B16F00-5C53-4A4C-A81E-83D40F98F68D}" type="sibTrans" cxnId="{D2B1805C-1BA2-410A-A04D-627FF93FC75A}">
      <dgm:prSet/>
      <dgm:spPr/>
      <dgm:t>
        <a:bodyPr/>
        <a:lstStyle/>
        <a:p>
          <a:endParaRPr lang="en-US"/>
        </a:p>
      </dgm:t>
    </dgm:pt>
    <dgm:pt modelId="{50549927-2325-4BD9-975C-94A9B9D63A2E}">
      <dgm:prSet/>
      <dgm:spPr/>
      <dgm:t>
        <a:bodyPr/>
        <a:lstStyle/>
        <a:p>
          <a:r>
            <a:rPr lang="en-US"/>
            <a:t>However, students who identify as male have lower completion rates and this effect is magnified by increased age. In other words, older female students are driving the positive age effect (RN students?)</a:t>
          </a:r>
        </a:p>
      </dgm:t>
    </dgm:pt>
    <dgm:pt modelId="{3F9F034E-F8E5-4BB8-AE2D-3029D1F20DF1}" type="parTrans" cxnId="{9FE4D523-1A27-4660-BE6B-D8566CD3E1AD}">
      <dgm:prSet/>
      <dgm:spPr/>
      <dgm:t>
        <a:bodyPr/>
        <a:lstStyle/>
        <a:p>
          <a:endParaRPr lang="en-US"/>
        </a:p>
      </dgm:t>
    </dgm:pt>
    <dgm:pt modelId="{1B66BCBA-5287-4283-98E2-5033274DFCCF}" type="sibTrans" cxnId="{9FE4D523-1A27-4660-BE6B-D8566CD3E1AD}">
      <dgm:prSet/>
      <dgm:spPr/>
      <dgm:t>
        <a:bodyPr/>
        <a:lstStyle/>
        <a:p>
          <a:endParaRPr lang="en-US"/>
        </a:p>
      </dgm:t>
    </dgm:pt>
    <dgm:pt modelId="{CA20E9EC-7282-45EF-9B38-A914298CA717}" type="pres">
      <dgm:prSet presAssocID="{DBD1CDB7-10F1-4454-AB4D-1837B8ACFEB6}" presName="linear" presStyleCnt="0">
        <dgm:presLayoutVars>
          <dgm:animLvl val="lvl"/>
          <dgm:resizeHandles val="exact"/>
        </dgm:presLayoutVars>
      </dgm:prSet>
      <dgm:spPr/>
    </dgm:pt>
    <dgm:pt modelId="{13A430A0-DA52-41D0-A65B-D9AD3EF2027F}" type="pres">
      <dgm:prSet presAssocID="{68428FC4-95BA-4FF6-B4E2-486C3C3319D5}" presName="parentText" presStyleLbl="node1" presStyleIdx="0" presStyleCnt="3">
        <dgm:presLayoutVars>
          <dgm:chMax val="0"/>
          <dgm:bulletEnabled val="1"/>
        </dgm:presLayoutVars>
      </dgm:prSet>
      <dgm:spPr/>
    </dgm:pt>
    <dgm:pt modelId="{33B23D7D-B6D0-4F46-9F6B-8C18792B6A67}" type="pres">
      <dgm:prSet presAssocID="{721A8308-09A9-45DC-8AF2-06F44C9AD805}" presName="spacer" presStyleCnt="0"/>
      <dgm:spPr/>
    </dgm:pt>
    <dgm:pt modelId="{02C0EF58-3EBF-4F8F-81C3-C460C4509356}" type="pres">
      <dgm:prSet presAssocID="{AB1FA95F-73A5-4A91-8360-BFE535184A1C}" presName="parentText" presStyleLbl="node1" presStyleIdx="1" presStyleCnt="3">
        <dgm:presLayoutVars>
          <dgm:chMax val="0"/>
          <dgm:bulletEnabled val="1"/>
        </dgm:presLayoutVars>
      </dgm:prSet>
      <dgm:spPr/>
    </dgm:pt>
    <dgm:pt modelId="{85B3DD03-8159-4BE7-ADB4-3B171F877AA4}" type="pres">
      <dgm:prSet presAssocID="{76B16F00-5C53-4A4C-A81E-83D40F98F68D}" presName="spacer" presStyleCnt="0"/>
      <dgm:spPr/>
    </dgm:pt>
    <dgm:pt modelId="{CD5FA0C7-8528-4410-9F8B-EB338239BA76}" type="pres">
      <dgm:prSet presAssocID="{50549927-2325-4BD9-975C-94A9B9D63A2E}" presName="parentText" presStyleLbl="node1" presStyleIdx="2" presStyleCnt="3">
        <dgm:presLayoutVars>
          <dgm:chMax val="0"/>
          <dgm:bulletEnabled val="1"/>
        </dgm:presLayoutVars>
      </dgm:prSet>
      <dgm:spPr/>
    </dgm:pt>
  </dgm:ptLst>
  <dgm:cxnLst>
    <dgm:cxn modelId="{1FB34008-D51B-4366-A0FC-2743F447A295}" type="presOf" srcId="{68428FC4-95BA-4FF6-B4E2-486C3C3319D5}" destId="{13A430A0-DA52-41D0-A65B-D9AD3EF2027F}" srcOrd="0" destOrd="0" presId="urn:microsoft.com/office/officeart/2005/8/layout/vList2"/>
    <dgm:cxn modelId="{2E711B19-B3FA-4F5C-97C7-B39CDC38BC7E}" srcId="{DBD1CDB7-10F1-4454-AB4D-1837B8ACFEB6}" destId="{68428FC4-95BA-4FF6-B4E2-486C3C3319D5}" srcOrd="0" destOrd="0" parTransId="{5101FED3-126F-49FA-AEF9-DA9921EE533A}" sibTransId="{721A8308-09A9-45DC-8AF2-06F44C9AD805}"/>
    <dgm:cxn modelId="{9FE4D523-1A27-4660-BE6B-D8566CD3E1AD}" srcId="{DBD1CDB7-10F1-4454-AB4D-1837B8ACFEB6}" destId="{50549927-2325-4BD9-975C-94A9B9D63A2E}" srcOrd="2" destOrd="0" parTransId="{3F9F034E-F8E5-4BB8-AE2D-3029D1F20DF1}" sibTransId="{1B66BCBA-5287-4283-98E2-5033274DFCCF}"/>
    <dgm:cxn modelId="{FC5D5027-9319-4C44-8DB8-C01EFD80CAD6}" type="presOf" srcId="{50549927-2325-4BD9-975C-94A9B9D63A2E}" destId="{CD5FA0C7-8528-4410-9F8B-EB338239BA76}" srcOrd="0" destOrd="0" presId="urn:microsoft.com/office/officeart/2005/8/layout/vList2"/>
    <dgm:cxn modelId="{D2B1805C-1BA2-410A-A04D-627FF93FC75A}" srcId="{DBD1CDB7-10F1-4454-AB4D-1837B8ACFEB6}" destId="{AB1FA95F-73A5-4A91-8360-BFE535184A1C}" srcOrd="1" destOrd="0" parTransId="{E0023764-1842-4C51-9624-2BE787207EA6}" sibTransId="{76B16F00-5C53-4A4C-A81E-83D40F98F68D}"/>
    <dgm:cxn modelId="{2E87E577-DF6F-4CCD-BAFE-6C83C2170C09}" type="presOf" srcId="{DBD1CDB7-10F1-4454-AB4D-1837B8ACFEB6}" destId="{CA20E9EC-7282-45EF-9B38-A914298CA717}" srcOrd="0" destOrd="0" presId="urn:microsoft.com/office/officeart/2005/8/layout/vList2"/>
    <dgm:cxn modelId="{9BED91A7-2082-49A6-9F4B-0A86392542F2}" type="presOf" srcId="{AB1FA95F-73A5-4A91-8360-BFE535184A1C}" destId="{02C0EF58-3EBF-4F8F-81C3-C460C4509356}" srcOrd="0" destOrd="0" presId="urn:microsoft.com/office/officeart/2005/8/layout/vList2"/>
    <dgm:cxn modelId="{F499B41B-6CA5-4F9B-90F2-ACB5D985DB9B}" type="presParOf" srcId="{CA20E9EC-7282-45EF-9B38-A914298CA717}" destId="{13A430A0-DA52-41D0-A65B-D9AD3EF2027F}" srcOrd="0" destOrd="0" presId="urn:microsoft.com/office/officeart/2005/8/layout/vList2"/>
    <dgm:cxn modelId="{811A09A8-6ECB-4992-8CAC-5DF628F45115}" type="presParOf" srcId="{CA20E9EC-7282-45EF-9B38-A914298CA717}" destId="{33B23D7D-B6D0-4F46-9F6B-8C18792B6A67}" srcOrd="1" destOrd="0" presId="urn:microsoft.com/office/officeart/2005/8/layout/vList2"/>
    <dgm:cxn modelId="{555A2C4C-2327-4AC1-941B-79F615B1925E}" type="presParOf" srcId="{CA20E9EC-7282-45EF-9B38-A914298CA717}" destId="{02C0EF58-3EBF-4F8F-81C3-C460C4509356}" srcOrd="2" destOrd="0" presId="urn:microsoft.com/office/officeart/2005/8/layout/vList2"/>
    <dgm:cxn modelId="{E7D93ED0-CEAD-48BE-B8AA-525EDB7B87F6}" type="presParOf" srcId="{CA20E9EC-7282-45EF-9B38-A914298CA717}" destId="{85B3DD03-8159-4BE7-ADB4-3B171F877AA4}" srcOrd="3" destOrd="0" presId="urn:microsoft.com/office/officeart/2005/8/layout/vList2"/>
    <dgm:cxn modelId="{3107F2A4-B729-49F3-9E0A-FCF8FCA12666}" type="presParOf" srcId="{CA20E9EC-7282-45EF-9B38-A914298CA717}" destId="{CD5FA0C7-8528-4410-9F8B-EB338239BA7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7FF26A-E7FB-4694-A0D2-1D1406E185EF}"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A6D91FE0-4410-47CB-BE6A-DE63C0F8E02B}">
      <dgm:prSet/>
      <dgm:spPr/>
      <dgm:t>
        <a:bodyPr/>
        <a:lstStyle/>
        <a:p>
          <a:r>
            <a:rPr lang="en-US"/>
            <a:t>BAS students do better in terms of completion than associate degree students</a:t>
          </a:r>
        </a:p>
      </dgm:t>
    </dgm:pt>
    <dgm:pt modelId="{082A40C9-DBB8-4D15-B1E1-50FC71A94AAB}" type="parTrans" cxnId="{13CB8C57-381F-4919-BF12-3330BF92AF95}">
      <dgm:prSet/>
      <dgm:spPr/>
      <dgm:t>
        <a:bodyPr/>
        <a:lstStyle/>
        <a:p>
          <a:endParaRPr lang="en-US"/>
        </a:p>
      </dgm:t>
    </dgm:pt>
    <dgm:pt modelId="{E717756A-034E-43A0-BD3C-86C84CDB5892}" type="sibTrans" cxnId="{13CB8C57-381F-4919-BF12-3330BF92AF95}">
      <dgm:prSet/>
      <dgm:spPr/>
      <dgm:t>
        <a:bodyPr/>
        <a:lstStyle/>
        <a:p>
          <a:endParaRPr lang="en-US"/>
        </a:p>
      </dgm:t>
    </dgm:pt>
    <dgm:pt modelId="{210FECC6-79C9-459B-9155-AB0C1A70E17A}">
      <dgm:prSet/>
      <dgm:spPr/>
      <dgm:t>
        <a:bodyPr/>
        <a:lstStyle/>
        <a:p>
          <a:r>
            <a:rPr lang="en-US"/>
            <a:t>Completion rates are improving. The BAS in Management students do very well, the BAS in ENVS do less well in terms of completion. </a:t>
          </a:r>
        </a:p>
      </dgm:t>
    </dgm:pt>
    <dgm:pt modelId="{DA898589-BAF2-47EA-857B-E95CABF8649C}" type="parTrans" cxnId="{DF4AEF31-7B8C-4547-9844-325510C12770}">
      <dgm:prSet/>
      <dgm:spPr/>
      <dgm:t>
        <a:bodyPr/>
        <a:lstStyle/>
        <a:p>
          <a:endParaRPr lang="en-US"/>
        </a:p>
      </dgm:t>
    </dgm:pt>
    <dgm:pt modelId="{40A5F0D2-8B91-49CC-B940-26396A10E68F}" type="sibTrans" cxnId="{DF4AEF31-7B8C-4547-9844-325510C12770}">
      <dgm:prSet/>
      <dgm:spPr/>
      <dgm:t>
        <a:bodyPr/>
        <a:lstStyle/>
        <a:p>
          <a:endParaRPr lang="en-US"/>
        </a:p>
      </dgm:t>
    </dgm:pt>
    <dgm:pt modelId="{96E1A507-F05B-43A9-BD1A-C58BF01069BF}">
      <dgm:prSet/>
      <dgm:spPr/>
      <dgm:t>
        <a:bodyPr/>
        <a:lstStyle/>
        <a:p>
          <a:r>
            <a:rPr lang="en-US"/>
            <a:t>New programs coming on line and the BSCS (4 year program) will continue to influence these data in different ways.</a:t>
          </a:r>
        </a:p>
      </dgm:t>
    </dgm:pt>
    <dgm:pt modelId="{D3A4479E-4A7F-409B-9635-1508DC89B9EA}" type="parTrans" cxnId="{DECA629E-5797-4C4E-8FCF-94FF9517A076}">
      <dgm:prSet/>
      <dgm:spPr/>
      <dgm:t>
        <a:bodyPr/>
        <a:lstStyle/>
        <a:p>
          <a:endParaRPr lang="en-US"/>
        </a:p>
      </dgm:t>
    </dgm:pt>
    <dgm:pt modelId="{CF769967-A6BD-4069-A150-A5D50F1DE368}" type="sibTrans" cxnId="{DECA629E-5797-4C4E-8FCF-94FF9517A076}">
      <dgm:prSet/>
      <dgm:spPr/>
      <dgm:t>
        <a:bodyPr/>
        <a:lstStyle/>
        <a:p>
          <a:endParaRPr lang="en-US"/>
        </a:p>
      </dgm:t>
    </dgm:pt>
    <dgm:pt modelId="{4F720085-E59B-4B69-B68A-76766E3F7315}" type="pres">
      <dgm:prSet presAssocID="{237FF26A-E7FB-4694-A0D2-1D1406E185EF}" presName="linear" presStyleCnt="0">
        <dgm:presLayoutVars>
          <dgm:animLvl val="lvl"/>
          <dgm:resizeHandles val="exact"/>
        </dgm:presLayoutVars>
      </dgm:prSet>
      <dgm:spPr/>
    </dgm:pt>
    <dgm:pt modelId="{699FE43C-6960-453E-9755-DF7C112D4B95}" type="pres">
      <dgm:prSet presAssocID="{A6D91FE0-4410-47CB-BE6A-DE63C0F8E02B}" presName="parentText" presStyleLbl="node1" presStyleIdx="0" presStyleCnt="3">
        <dgm:presLayoutVars>
          <dgm:chMax val="0"/>
          <dgm:bulletEnabled val="1"/>
        </dgm:presLayoutVars>
      </dgm:prSet>
      <dgm:spPr/>
    </dgm:pt>
    <dgm:pt modelId="{80433CD8-8AB7-432E-8565-28B294F8C61F}" type="pres">
      <dgm:prSet presAssocID="{E717756A-034E-43A0-BD3C-86C84CDB5892}" presName="spacer" presStyleCnt="0"/>
      <dgm:spPr/>
    </dgm:pt>
    <dgm:pt modelId="{09AB4E0C-634D-408F-B83D-083CD1872B71}" type="pres">
      <dgm:prSet presAssocID="{210FECC6-79C9-459B-9155-AB0C1A70E17A}" presName="parentText" presStyleLbl="node1" presStyleIdx="1" presStyleCnt="3">
        <dgm:presLayoutVars>
          <dgm:chMax val="0"/>
          <dgm:bulletEnabled val="1"/>
        </dgm:presLayoutVars>
      </dgm:prSet>
      <dgm:spPr/>
    </dgm:pt>
    <dgm:pt modelId="{B76B4191-BB96-4142-9956-D3EF6E50101A}" type="pres">
      <dgm:prSet presAssocID="{40A5F0D2-8B91-49CC-B940-26396A10E68F}" presName="spacer" presStyleCnt="0"/>
      <dgm:spPr/>
    </dgm:pt>
    <dgm:pt modelId="{3C9B5A6D-05E3-48D7-9819-14EAD5486B69}" type="pres">
      <dgm:prSet presAssocID="{96E1A507-F05B-43A9-BD1A-C58BF01069BF}" presName="parentText" presStyleLbl="node1" presStyleIdx="2" presStyleCnt="3">
        <dgm:presLayoutVars>
          <dgm:chMax val="0"/>
          <dgm:bulletEnabled val="1"/>
        </dgm:presLayoutVars>
      </dgm:prSet>
      <dgm:spPr/>
    </dgm:pt>
  </dgm:ptLst>
  <dgm:cxnLst>
    <dgm:cxn modelId="{760B6E00-CAB4-4D8E-90A8-A66D6B7A3FDF}" type="presOf" srcId="{237FF26A-E7FB-4694-A0D2-1D1406E185EF}" destId="{4F720085-E59B-4B69-B68A-76766E3F7315}" srcOrd="0" destOrd="0" presId="urn:microsoft.com/office/officeart/2005/8/layout/vList2"/>
    <dgm:cxn modelId="{BAF48C1F-BEC6-43BA-8326-1129458D2CF7}" type="presOf" srcId="{210FECC6-79C9-459B-9155-AB0C1A70E17A}" destId="{09AB4E0C-634D-408F-B83D-083CD1872B71}" srcOrd="0" destOrd="0" presId="urn:microsoft.com/office/officeart/2005/8/layout/vList2"/>
    <dgm:cxn modelId="{DF4AEF31-7B8C-4547-9844-325510C12770}" srcId="{237FF26A-E7FB-4694-A0D2-1D1406E185EF}" destId="{210FECC6-79C9-459B-9155-AB0C1A70E17A}" srcOrd="1" destOrd="0" parTransId="{DA898589-BAF2-47EA-857B-E95CABF8649C}" sibTransId="{40A5F0D2-8B91-49CC-B940-26396A10E68F}"/>
    <dgm:cxn modelId="{13CB8C57-381F-4919-BF12-3330BF92AF95}" srcId="{237FF26A-E7FB-4694-A0D2-1D1406E185EF}" destId="{A6D91FE0-4410-47CB-BE6A-DE63C0F8E02B}" srcOrd="0" destOrd="0" parTransId="{082A40C9-DBB8-4D15-B1E1-50FC71A94AAB}" sibTransId="{E717756A-034E-43A0-BD3C-86C84CDB5892}"/>
    <dgm:cxn modelId="{DECA629E-5797-4C4E-8FCF-94FF9517A076}" srcId="{237FF26A-E7FB-4694-A0D2-1D1406E185EF}" destId="{96E1A507-F05B-43A9-BD1A-C58BF01069BF}" srcOrd="2" destOrd="0" parTransId="{D3A4479E-4A7F-409B-9635-1508DC89B9EA}" sibTransId="{CF769967-A6BD-4069-A150-A5D50F1DE368}"/>
    <dgm:cxn modelId="{5B5355AC-4746-4568-854B-987BB4A53527}" type="presOf" srcId="{96E1A507-F05B-43A9-BD1A-C58BF01069BF}" destId="{3C9B5A6D-05E3-48D7-9819-14EAD5486B69}" srcOrd="0" destOrd="0" presId="urn:microsoft.com/office/officeart/2005/8/layout/vList2"/>
    <dgm:cxn modelId="{4CFC14B3-41EA-4D4F-8A96-38AED58EF7C7}" type="presOf" srcId="{A6D91FE0-4410-47CB-BE6A-DE63C0F8E02B}" destId="{699FE43C-6960-453E-9755-DF7C112D4B95}" srcOrd="0" destOrd="0" presId="urn:microsoft.com/office/officeart/2005/8/layout/vList2"/>
    <dgm:cxn modelId="{C8AD9303-0FFD-4605-89FD-AC086242C887}" type="presParOf" srcId="{4F720085-E59B-4B69-B68A-76766E3F7315}" destId="{699FE43C-6960-453E-9755-DF7C112D4B95}" srcOrd="0" destOrd="0" presId="urn:microsoft.com/office/officeart/2005/8/layout/vList2"/>
    <dgm:cxn modelId="{74871FC6-1408-4CB3-BA85-56868A777EE3}" type="presParOf" srcId="{4F720085-E59B-4B69-B68A-76766E3F7315}" destId="{80433CD8-8AB7-432E-8565-28B294F8C61F}" srcOrd="1" destOrd="0" presId="urn:microsoft.com/office/officeart/2005/8/layout/vList2"/>
    <dgm:cxn modelId="{EBDA84F8-30F6-4CEA-BB4D-23EB31CC828D}" type="presParOf" srcId="{4F720085-E59B-4B69-B68A-76766E3F7315}" destId="{09AB4E0C-634D-408F-B83D-083CD1872B71}" srcOrd="2" destOrd="0" presId="urn:microsoft.com/office/officeart/2005/8/layout/vList2"/>
    <dgm:cxn modelId="{43FBA94C-EB1E-45E4-9802-AF609F61BCDB}" type="presParOf" srcId="{4F720085-E59B-4B69-B68A-76766E3F7315}" destId="{B76B4191-BB96-4142-9956-D3EF6E50101A}" srcOrd="3" destOrd="0" presId="urn:microsoft.com/office/officeart/2005/8/layout/vList2"/>
    <dgm:cxn modelId="{D555D3AF-F7BC-406D-8249-B2A592B62CE7}" type="presParOf" srcId="{4F720085-E59B-4B69-B68A-76766E3F7315}" destId="{3C9B5A6D-05E3-48D7-9819-14EAD5486B6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3DFC73-B382-4F51-98D9-6D27A5D892FE}">
      <dsp:nvSpPr>
        <dsp:cNvPr id="0" name=""/>
        <dsp:cNvSpPr/>
      </dsp:nvSpPr>
      <dsp:spPr>
        <a:xfrm>
          <a:off x="770502" y="0"/>
          <a:ext cx="1510523" cy="133440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834F2C-5977-42C1-98F0-B5D2BDEF707E}">
      <dsp:nvSpPr>
        <dsp:cNvPr id="0" name=""/>
        <dsp:cNvSpPr/>
      </dsp:nvSpPr>
      <dsp:spPr>
        <a:xfrm>
          <a:off x="770502" y="1493678"/>
          <a:ext cx="4315781" cy="571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defRPr b="1"/>
          </a:pPr>
          <a:r>
            <a:rPr lang="en-US" sz="3600" kern="1200"/>
            <a:t>Data Descriptions:</a:t>
          </a:r>
        </a:p>
      </dsp:txBody>
      <dsp:txXfrm>
        <a:off x="770502" y="1493678"/>
        <a:ext cx="4315781" cy="571889"/>
      </dsp:txXfrm>
    </dsp:sp>
    <dsp:sp modelId="{24515B9E-5EC3-40CA-8B85-F9212EA1C831}">
      <dsp:nvSpPr>
        <dsp:cNvPr id="0" name=""/>
        <dsp:cNvSpPr/>
      </dsp:nvSpPr>
      <dsp:spPr>
        <a:xfrm>
          <a:off x="770502" y="2139647"/>
          <a:ext cx="4315781" cy="2053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Data are averaged from 3 cohorts of degree seeking students: 2022, 2023, &amp; 2024</a:t>
          </a:r>
        </a:p>
        <a:p>
          <a:pPr marL="0" lvl="0" indent="0" algn="l" defTabSz="755650">
            <a:lnSpc>
              <a:spcPct val="90000"/>
            </a:lnSpc>
            <a:spcBef>
              <a:spcPct val="0"/>
            </a:spcBef>
            <a:spcAft>
              <a:spcPct val="35000"/>
            </a:spcAft>
            <a:buNone/>
          </a:pPr>
          <a:r>
            <a:rPr lang="en-US" sz="1700" kern="1200"/>
            <a:t>Non degree seeking students are excluded (e.g. Running Start, BEdA, CiHS, Apprentice, Community Ed, etc)</a:t>
          </a:r>
        </a:p>
        <a:p>
          <a:pPr marL="0" lvl="0" indent="0" algn="l" defTabSz="755650">
            <a:lnSpc>
              <a:spcPct val="90000"/>
            </a:lnSpc>
            <a:spcBef>
              <a:spcPct val="0"/>
            </a:spcBef>
            <a:spcAft>
              <a:spcPct val="35000"/>
            </a:spcAft>
            <a:buNone/>
          </a:pPr>
          <a:r>
            <a:rPr lang="en-US" sz="1700" kern="1200"/>
            <a:t>Completion is defined as successful completion of a degree OR certificate OR transfer to a 4-year institution within 6 months of cohort completion date</a:t>
          </a:r>
        </a:p>
      </dsp:txBody>
      <dsp:txXfrm>
        <a:off x="770502" y="2139647"/>
        <a:ext cx="4315781" cy="2053157"/>
      </dsp:txXfrm>
    </dsp:sp>
    <dsp:sp modelId="{06108C84-16D9-4978-A6FB-5CCFAC40F829}">
      <dsp:nvSpPr>
        <dsp:cNvPr id="0" name=""/>
        <dsp:cNvSpPr/>
      </dsp:nvSpPr>
      <dsp:spPr>
        <a:xfrm>
          <a:off x="5841545" y="0"/>
          <a:ext cx="1510523" cy="133440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9546F1-354A-4356-A144-46CF1FEFC320}">
      <dsp:nvSpPr>
        <dsp:cNvPr id="0" name=""/>
        <dsp:cNvSpPr/>
      </dsp:nvSpPr>
      <dsp:spPr>
        <a:xfrm>
          <a:off x="5841545" y="1493678"/>
          <a:ext cx="4315781" cy="571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defRPr b="1"/>
          </a:pPr>
          <a:r>
            <a:rPr lang="en-US" sz="3600" kern="1200"/>
            <a:t>Issues with the data:</a:t>
          </a:r>
        </a:p>
      </dsp:txBody>
      <dsp:txXfrm>
        <a:off x="5841545" y="1493678"/>
        <a:ext cx="4315781" cy="571889"/>
      </dsp:txXfrm>
    </dsp:sp>
    <dsp:sp modelId="{B8666010-490A-42BE-B2DC-AC10C7E62E35}">
      <dsp:nvSpPr>
        <dsp:cNvPr id="0" name=""/>
        <dsp:cNvSpPr/>
      </dsp:nvSpPr>
      <dsp:spPr>
        <a:xfrm>
          <a:off x="5841545" y="2139647"/>
          <a:ext cx="4315781" cy="2053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90000"/>
            </a:lnSpc>
            <a:spcBef>
              <a:spcPct val="0"/>
            </a:spcBef>
            <a:spcAft>
              <a:spcPct val="35000"/>
            </a:spcAft>
            <a:buNone/>
          </a:pPr>
          <a:r>
            <a:rPr lang="en-US" sz="1700" kern="1200"/>
            <a:t>Degree program assignment, part-time vs full time, pre-college identification</a:t>
          </a:r>
        </a:p>
      </dsp:txBody>
      <dsp:txXfrm>
        <a:off x="5841545" y="2139647"/>
        <a:ext cx="4315781" cy="2053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BCCDA3-3FDB-4EA6-B6B8-B2BCD0BF4DE7}">
      <dsp:nvSpPr>
        <dsp:cNvPr id="0" name=""/>
        <dsp:cNvSpPr/>
      </dsp:nvSpPr>
      <dsp:spPr>
        <a:xfrm>
          <a:off x="0" y="18741"/>
          <a:ext cx="6666833" cy="2663578"/>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The (negative) effect of identifying as Hispanic/Latino is greater (11% vs 4%) greater for Academic Transfer Students </a:t>
          </a:r>
        </a:p>
      </dsp:txBody>
      <dsp:txXfrm>
        <a:off x="130025" y="148766"/>
        <a:ext cx="6406783" cy="2403528"/>
      </dsp:txXfrm>
    </dsp:sp>
    <dsp:sp modelId="{9193108D-7258-410D-BF57-0E58DBEC438D}">
      <dsp:nvSpPr>
        <dsp:cNvPr id="0" name=""/>
        <dsp:cNvSpPr/>
      </dsp:nvSpPr>
      <dsp:spPr>
        <a:xfrm>
          <a:off x="0" y="2771600"/>
          <a:ext cx="6666833" cy="2663578"/>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Older students are less likely to complete. This effect is compounded (enhanced) for students who also identify as Hispanic Latino AND for students who identify as male</a:t>
          </a:r>
        </a:p>
      </dsp:txBody>
      <dsp:txXfrm>
        <a:off x="130025" y="2901625"/>
        <a:ext cx="6406783" cy="24035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A430A0-DA52-41D0-A65B-D9AD3EF2027F}">
      <dsp:nvSpPr>
        <dsp:cNvPr id="0" name=""/>
        <dsp:cNvSpPr/>
      </dsp:nvSpPr>
      <dsp:spPr>
        <a:xfrm>
          <a:off x="0" y="216114"/>
          <a:ext cx="6666833" cy="1629736"/>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Workforce students who identify as Hispanic Latino still complete at lower rates than those who do not</a:t>
          </a:r>
        </a:p>
      </dsp:txBody>
      <dsp:txXfrm>
        <a:off x="79557" y="295671"/>
        <a:ext cx="6507719" cy="1470622"/>
      </dsp:txXfrm>
    </dsp:sp>
    <dsp:sp modelId="{02C0EF58-3EBF-4F8F-81C3-C460C4509356}">
      <dsp:nvSpPr>
        <dsp:cNvPr id="0" name=""/>
        <dsp:cNvSpPr/>
      </dsp:nvSpPr>
      <dsp:spPr>
        <a:xfrm>
          <a:off x="0" y="1912091"/>
          <a:ext cx="6666833" cy="1629736"/>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In general, older workforce students do better than younger students</a:t>
          </a:r>
        </a:p>
      </dsp:txBody>
      <dsp:txXfrm>
        <a:off x="79557" y="1991648"/>
        <a:ext cx="6507719" cy="1470622"/>
      </dsp:txXfrm>
    </dsp:sp>
    <dsp:sp modelId="{CD5FA0C7-8528-4410-9F8B-EB338239BA76}">
      <dsp:nvSpPr>
        <dsp:cNvPr id="0" name=""/>
        <dsp:cNvSpPr/>
      </dsp:nvSpPr>
      <dsp:spPr>
        <a:xfrm>
          <a:off x="0" y="3608068"/>
          <a:ext cx="6666833" cy="1629736"/>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However, students who identify as male have lower completion rates and this effect is magnified by increased age. In other words, older female students are driving the positive age effect (RN students?)</a:t>
          </a:r>
        </a:p>
      </dsp:txBody>
      <dsp:txXfrm>
        <a:off x="79557" y="3687625"/>
        <a:ext cx="6507719" cy="14706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FE43C-6960-453E-9755-DF7C112D4B95}">
      <dsp:nvSpPr>
        <dsp:cNvPr id="0" name=""/>
        <dsp:cNvSpPr/>
      </dsp:nvSpPr>
      <dsp:spPr>
        <a:xfrm>
          <a:off x="0" y="383604"/>
          <a:ext cx="6666833" cy="151039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BAS students do better in terms of completion than associate degree students</a:t>
          </a:r>
        </a:p>
      </dsp:txBody>
      <dsp:txXfrm>
        <a:off x="73731" y="457335"/>
        <a:ext cx="6519371" cy="1362934"/>
      </dsp:txXfrm>
    </dsp:sp>
    <dsp:sp modelId="{09AB4E0C-634D-408F-B83D-083CD1872B71}">
      <dsp:nvSpPr>
        <dsp:cNvPr id="0" name=""/>
        <dsp:cNvSpPr/>
      </dsp:nvSpPr>
      <dsp:spPr>
        <a:xfrm>
          <a:off x="0" y="1971761"/>
          <a:ext cx="6666833" cy="1510396"/>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Completion rates are improving. The BAS in Management students do very well, the BAS in ENVS do less well in terms of completion. </a:t>
          </a:r>
        </a:p>
      </dsp:txBody>
      <dsp:txXfrm>
        <a:off x="73731" y="2045492"/>
        <a:ext cx="6519371" cy="1362934"/>
      </dsp:txXfrm>
    </dsp:sp>
    <dsp:sp modelId="{3C9B5A6D-05E3-48D7-9819-14EAD5486B69}">
      <dsp:nvSpPr>
        <dsp:cNvPr id="0" name=""/>
        <dsp:cNvSpPr/>
      </dsp:nvSpPr>
      <dsp:spPr>
        <a:xfrm>
          <a:off x="0" y="3559918"/>
          <a:ext cx="6666833" cy="1510396"/>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New programs coming on line and the BSCS (4 year program) will continue to influence these data in different ways.</a:t>
          </a:r>
        </a:p>
      </dsp:txBody>
      <dsp:txXfrm>
        <a:off x="73731" y="3633649"/>
        <a:ext cx="6519371" cy="136293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3DB33-24EA-43A9-9101-BD6AC54EF1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FCE6F9-C90F-4CAB-ABB5-BDD33AA533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0BEE9C-77E4-4155-A001-37446BB33124}"/>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B91F0461-F7F0-4FF3-8CAF-20EC8D76C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BB302C-F2E5-46D8-8BE6-D4912BEF84A0}"/>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4004947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D4F0A-C831-4EE7-963C-2C8AE1B2A7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3ABA42-58D4-462E-A666-CA956F9BD2C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FBC48E-2735-46F7-AF60-B9BA64CC69B1}"/>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2F67FD0F-468E-4FA7-B816-CBC51BC85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DD9767-48D9-4E8A-ABD0-BE92F0B58489}"/>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3617491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B36225-DDE6-4D0A-88B5-F74A299E32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C0D5B3-897C-4F85-BDA6-1D7CFB1E266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4FD0D1-F090-4D1A-85B3-08850C7D21A5}"/>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7F5E4382-397B-474B-8296-A63EFA3971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A3230F-3B3A-457C-B38D-1BF22B680FD1}"/>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3879382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D4B0-6548-482B-AF92-AF7F3925E3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B663BE-AF07-4DD8-AD9F-F53D00CA212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23BF45-D9C6-43FD-8ACC-2D03883BEAC6}"/>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B4105D74-4E4F-454C-AF5E-EE3B20F9D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1904F3-6451-4FA6-8DF2-DED2BC1F4639}"/>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4094582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9E5DA-F707-4385-A75B-D11A712ED6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8995A6-12CC-481B-9666-3E21D8BF1C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A45D08-0C50-4F4E-96F8-4BB21A92429F}"/>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83BC2604-2F57-4795-8EA3-37A2909C71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C51F4-A7E0-46C5-A351-6CA9F49FFF76}"/>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3461349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AD0F-EB56-4725-B6FE-C8986E5439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40542B-CA4D-4423-9778-75FBB06A99D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994A9D-6874-41FE-BD6A-A8BCC64640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8BB653-39B6-48A6-82E5-4CABE7EDF747}"/>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6" name="Footer Placeholder 5">
            <a:extLst>
              <a:ext uri="{FF2B5EF4-FFF2-40B4-BE49-F238E27FC236}">
                <a16:creationId xmlns:a16="http://schemas.microsoft.com/office/drawing/2014/main" id="{DD26DA4B-26A9-47D1-A701-5A1D53DD27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ECBAAA-B349-4E15-8275-B922C1933BA8}"/>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353952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0FC3-B123-4D53-8D9B-EA1CBF8599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878592-E182-4C3B-B6D0-CD56DA7C18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7E633DA-670E-48FB-95FC-138C1EE8F31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3EBD59-6318-4E4E-89FA-010EBADB03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702FE01-8EB9-4215-AD62-1604F488931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37701C-ABAC-40AA-A66C-1EA1B70E0363}"/>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8" name="Footer Placeholder 7">
            <a:extLst>
              <a:ext uri="{FF2B5EF4-FFF2-40B4-BE49-F238E27FC236}">
                <a16:creationId xmlns:a16="http://schemas.microsoft.com/office/drawing/2014/main" id="{FF0FF6BE-8728-4BBB-88D3-BAD35DC8F6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72A867-74CA-4893-AC9F-D275CD81E42A}"/>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4244748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D8F00-9D34-4F94-A194-745DB4F166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E03EEF-75B6-426F-8134-6840479AC6F9}"/>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4" name="Footer Placeholder 3">
            <a:extLst>
              <a:ext uri="{FF2B5EF4-FFF2-40B4-BE49-F238E27FC236}">
                <a16:creationId xmlns:a16="http://schemas.microsoft.com/office/drawing/2014/main" id="{84A105FA-A961-4FA8-A6D0-13C2A2DD11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755075-3000-44EE-B9D6-45E44F3FC3BC}"/>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126446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944C5-AD99-4B0A-A780-6D934477DECF}"/>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3" name="Footer Placeholder 2">
            <a:extLst>
              <a:ext uri="{FF2B5EF4-FFF2-40B4-BE49-F238E27FC236}">
                <a16:creationId xmlns:a16="http://schemas.microsoft.com/office/drawing/2014/main" id="{2CE03A2A-593A-4494-98B4-9BC618139B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DC5479-6948-4046-A089-9608206C3FA1}"/>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336072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30575-22AE-43B4-AED7-A4DA48F72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E9D5B2-B8DA-4E44-8DB2-F251DC3414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AA0D66-2495-438D-9FE8-04ED9935C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891E64-2579-4DE2-9A03-2B473D88B0AB}"/>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6" name="Footer Placeholder 5">
            <a:extLst>
              <a:ext uri="{FF2B5EF4-FFF2-40B4-BE49-F238E27FC236}">
                <a16:creationId xmlns:a16="http://schemas.microsoft.com/office/drawing/2014/main" id="{AFA0314C-5F8B-48BB-857C-BE3A846FC6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440B43-30B2-4E5A-B25D-3A1CF427EC77}"/>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283906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CDABF-C5C6-41D4-BEB8-636670A33F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A07739-1804-445C-B062-720D1F9E7C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AB66EE-1CC8-468C-9293-D556304F79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9A92A8-BB75-4830-A728-5E1980D5056D}"/>
              </a:ext>
            </a:extLst>
          </p:cNvPr>
          <p:cNvSpPr>
            <a:spLocks noGrp="1"/>
          </p:cNvSpPr>
          <p:nvPr>
            <p:ph type="dt" sz="half" idx="10"/>
          </p:nvPr>
        </p:nvSpPr>
        <p:spPr/>
        <p:txBody>
          <a:bodyPr/>
          <a:lstStyle/>
          <a:p>
            <a:fld id="{9AD2ACC3-7376-4B28-8B6D-4674E452F68B}" type="datetimeFigureOut">
              <a:rPr lang="en-US" smtClean="0"/>
              <a:t>10/28/2024</a:t>
            </a:fld>
            <a:endParaRPr lang="en-US"/>
          </a:p>
        </p:txBody>
      </p:sp>
      <p:sp>
        <p:nvSpPr>
          <p:cNvPr id="6" name="Footer Placeholder 5">
            <a:extLst>
              <a:ext uri="{FF2B5EF4-FFF2-40B4-BE49-F238E27FC236}">
                <a16:creationId xmlns:a16="http://schemas.microsoft.com/office/drawing/2014/main" id="{EECC5207-C007-471A-92D1-4F48CA89A6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AF137A-F491-4549-ADE6-AED808476393}"/>
              </a:ext>
            </a:extLst>
          </p:cNvPr>
          <p:cNvSpPr>
            <a:spLocks noGrp="1"/>
          </p:cNvSpPr>
          <p:nvPr>
            <p:ph type="sldNum" sz="quarter" idx="12"/>
          </p:nvPr>
        </p:nvSpPr>
        <p:spPr/>
        <p:txBody>
          <a:bodyPr/>
          <a:lstStyle/>
          <a:p>
            <a:fld id="{47670A1B-501B-4922-BA9C-696B4F259D2C}" type="slidenum">
              <a:rPr lang="en-US" smtClean="0"/>
              <a:t>‹#›</a:t>
            </a:fld>
            <a:endParaRPr lang="en-US"/>
          </a:p>
        </p:txBody>
      </p:sp>
    </p:spTree>
    <p:extLst>
      <p:ext uri="{BB962C8B-B14F-4D97-AF65-F5344CB8AC3E}">
        <p14:creationId xmlns:p14="http://schemas.microsoft.com/office/powerpoint/2010/main" val="416292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D71AEE-BE18-4AAA-9DD2-81B9CA2E1D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59DD5B-1773-42BA-A742-A18E9E948D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340A7-E25D-4C8B-BAE4-D58F5C4B7E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D2ACC3-7376-4B28-8B6D-4674E452F68B}" type="datetimeFigureOut">
              <a:rPr lang="en-US" smtClean="0"/>
              <a:t>10/28/2024</a:t>
            </a:fld>
            <a:endParaRPr lang="en-US"/>
          </a:p>
        </p:txBody>
      </p:sp>
      <p:sp>
        <p:nvSpPr>
          <p:cNvPr id="5" name="Footer Placeholder 4">
            <a:extLst>
              <a:ext uri="{FF2B5EF4-FFF2-40B4-BE49-F238E27FC236}">
                <a16:creationId xmlns:a16="http://schemas.microsoft.com/office/drawing/2014/main" id="{B02B7CA1-4913-4CBD-9417-633874F09D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E39787-FCA7-4957-B9AA-F9CB82F1D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670A1B-501B-4922-BA9C-696B4F259D2C}" type="slidenum">
              <a:rPr lang="en-US" smtClean="0"/>
              <a:t>‹#›</a:t>
            </a:fld>
            <a:endParaRPr lang="en-US"/>
          </a:p>
        </p:txBody>
      </p:sp>
    </p:spTree>
    <p:extLst>
      <p:ext uri="{BB962C8B-B14F-4D97-AF65-F5344CB8AC3E}">
        <p14:creationId xmlns:p14="http://schemas.microsoft.com/office/powerpoint/2010/main" val="1939749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8A6078-0B99-416F-9359-D6D16B391C47}"/>
              </a:ext>
            </a:extLst>
          </p:cNvPr>
          <p:cNvSpPr>
            <a:spLocks noGrp="1"/>
          </p:cNvSpPr>
          <p:nvPr>
            <p:ph type="ctrTitle"/>
          </p:nvPr>
        </p:nvSpPr>
        <p:spPr>
          <a:xfrm>
            <a:off x="1314824" y="735106"/>
            <a:ext cx="10053763" cy="2928470"/>
          </a:xfrm>
        </p:spPr>
        <p:txBody>
          <a:bodyPr anchor="b">
            <a:normAutofit/>
          </a:bodyPr>
          <a:lstStyle/>
          <a:p>
            <a:r>
              <a:rPr lang="en-US" sz="4800" b="1" dirty="0">
                <a:solidFill>
                  <a:srgbClr val="FFFFFF"/>
                </a:solidFill>
              </a:rPr>
              <a:t>Student Completion Data </a:t>
            </a:r>
            <a:br>
              <a:rPr lang="en-US" sz="4800" b="1" dirty="0">
                <a:solidFill>
                  <a:srgbClr val="FFFFFF"/>
                </a:solidFill>
              </a:rPr>
            </a:br>
            <a:r>
              <a:rPr lang="en-US" sz="4800" b="1" dirty="0">
                <a:solidFill>
                  <a:srgbClr val="FFFFFF"/>
                </a:solidFill>
              </a:rPr>
              <a:t>and Equity Gaps</a:t>
            </a:r>
          </a:p>
        </p:txBody>
      </p:sp>
      <p:sp>
        <p:nvSpPr>
          <p:cNvPr id="3" name="Subtitle 2">
            <a:extLst>
              <a:ext uri="{FF2B5EF4-FFF2-40B4-BE49-F238E27FC236}">
                <a16:creationId xmlns:a16="http://schemas.microsoft.com/office/drawing/2014/main" id="{6603C20F-8FE8-4C74-82C1-CE75E40F7D68}"/>
              </a:ext>
            </a:extLst>
          </p:cNvPr>
          <p:cNvSpPr>
            <a:spLocks noGrp="1"/>
          </p:cNvSpPr>
          <p:nvPr>
            <p:ph type="subTitle" idx="1"/>
          </p:nvPr>
        </p:nvSpPr>
        <p:spPr>
          <a:xfrm>
            <a:off x="1350682" y="4870824"/>
            <a:ext cx="10005951" cy="1458258"/>
          </a:xfrm>
        </p:spPr>
        <p:txBody>
          <a:bodyPr anchor="ctr">
            <a:normAutofit lnSpcReduction="10000"/>
          </a:bodyPr>
          <a:lstStyle/>
          <a:p>
            <a:r>
              <a:rPr lang="en-US" sz="3200" dirty="0"/>
              <a:t>Fall 2024 SVC Cabinet</a:t>
            </a:r>
          </a:p>
          <a:p>
            <a:r>
              <a:rPr lang="en-US" sz="3200" dirty="0"/>
              <a:t>Operational Planning</a:t>
            </a:r>
          </a:p>
          <a:p>
            <a:r>
              <a:rPr lang="en-US" i="1" dirty="0"/>
              <a:t>Gabriel Mast, VP of Planning and Institutional Effectiveness</a:t>
            </a:r>
          </a:p>
        </p:txBody>
      </p:sp>
    </p:spTree>
    <p:extLst>
      <p:ext uri="{BB962C8B-B14F-4D97-AF65-F5344CB8AC3E}">
        <p14:creationId xmlns:p14="http://schemas.microsoft.com/office/powerpoint/2010/main" val="599790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27">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1CD57C-CAFD-04E4-73C9-CE8E3A403328}"/>
              </a:ext>
            </a:extLst>
          </p:cNvPr>
          <p:cNvSpPr>
            <a:spLocks noGrp="1"/>
          </p:cNvSpPr>
          <p:nvPr>
            <p:ph type="title"/>
          </p:nvPr>
        </p:nvSpPr>
        <p:spPr>
          <a:xfrm>
            <a:off x="586478" y="1683756"/>
            <a:ext cx="3115265" cy="2396359"/>
          </a:xfrm>
        </p:spPr>
        <p:txBody>
          <a:bodyPr anchor="b">
            <a:normAutofit/>
          </a:bodyPr>
          <a:lstStyle/>
          <a:p>
            <a:pPr algn="r"/>
            <a:r>
              <a:rPr lang="en-US" sz="3700">
                <a:solidFill>
                  <a:srgbClr val="FFFFFF"/>
                </a:solidFill>
                <a:cs typeface="Calibri Light"/>
              </a:rPr>
              <a:t>Disaggregation: Bachelor's Students</a:t>
            </a:r>
            <a:endParaRPr lang="en-US" sz="3700">
              <a:solidFill>
                <a:srgbClr val="FFFFFF"/>
              </a:solidFill>
            </a:endParaRPr>
          </a:p>
        </p:txBody>
      </p:sp>
      <p:graphicFrame>
        <p:nvGraphicFramePr>
          <p:cNvPr id="5" name="Content Placeholder 2">
            <a:extLst>
              <a:ext uri="{FF2B5EF4-FFF2-40B4-BE49-F238E27FC236}">
                <a16:creationId xmlns:a16="http://schemas.microsoft.com/office/drawing/2014/main" id="{055E78D4-411F-1230-D1A3-8D5A79FD9DAA}"/>
              </a:ext>
            </a:extLst>
          </p:cNvPr>
          <p:cNvGraphicFramePr>
            <a:graphicFrameLocks noGrp="1"/>
          </p:cNvGraphicFramePr>
          <p:nvPr>
            <p:ph idx="1"/>
            <p:extLst>
              <p:ext uri="{D42A27DB-BD31-4B8C-83A1-F6EECF244321}">
                <p14:modId xmlns:p14="http://schemas.microsoft.com/office/powerpoint/2010/main" val="196722164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8339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723C66ED-DBBF-12CA-7F5E-813E0E7D03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7622"/>
            <a:ext cx="12192000" cy="6894986"/>
            <a:chOff x="0" y="-7622"/>
            <a:chExt cx="12192000" cy="6894986"/>
          </a:xfrm>
        </p:grpSpPr>
        <p:sp>
          <p:nvSpPr>
            <p:cNvPr id="10" name="Rectangle 9">
              <a:extLst>
                <a:ext uri="{FF2B5EF4-FFF2-40B4-BE49-F238E27FC236}">
                  <a16:creationId xmlns:a16="http://schemas.microsoft.com/office/drawing/2014/main" id="{E3002B52-2669-1ED7-2E0F-0627FC31DF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7621"/>
              <a:ext cx="12192000" cy="6887364"/>
            </a:xfrm>
            <a:prstGeom prst="rect">
              <a:avLst/>
            </a:prstGeom>
            <a:gradFill>
              <a:gsLst>
                <a:gs pos="8000">
                  <a:schemeClr val="accent5"/>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2E9EC0D-91EA-9D35-F655-335C580AB3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9" y="0"/>
              <a:ext cx="8216919" cy="6887364"/>
            </a:xfrm>
            <a:prstGeom prst="rect">
              <a:avLst/>
            </a:prstGeom>
            <a:gradFill flip="none" rotWithShape="1">
              <a:gsLst>
                <a:gs pos="0">
                  <a:schemeClr val="accent5">
                    <a:lumMod val="75000"/>
                    <a:alpha val="79000"/>
                  </a:schemeClr>
                </a:gs>
                <a:gs pos="40000">
                  <a:schemeClr val="accent5">
                    <a:lumMod val="60000"/>
                    <a:lumOff val="40000"/>
                    <a:alpha val="0"/>
                  </a:schemeClr>
                </a:gs>
              </a:gsLst>
              <a:lin ang="19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770627C-B480-1145-72DC-5B59DBE04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39978" y="-7622"/>
              <a:ext cx="8451623" cy="6887367"/>
            </a:xfrm>
            <a:prstGeom prst="rect">
              <a:avLst/>
            </a:prstGeom>
            <a:gradFill>
              <a:gsLst>
                <a:gs pos="0">
                  <a:schemeClr val="accent5">
                    <a:lumMod val="75000"/>
                    <a:alpha val="67000"/>
                  </a:schemeClr>
                </a:gs>
                <a:gs pos="60000">
                  <a:schemeClr val="accent5">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9F81D39-93D1-019C-74DC-4710F53346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9127281" y="7060"/>
              <a:ext cx="3064320" cy="6872683"/>
            </a:xfrm>
            <a:prstGeom prst="rect">
              <a:avLst/>
            </a:prstGeom>
            <a:gradFill flip="none" rotWithShape="1">
              <a:gsLst>
                <a:gs pos="0">
                  <a:schemeClr val="accent2">
                    <a:alpha val="58000"/>
                  </a:schemeClr>
                </a:gs>
                <a:gs pos="41000">
                  <a:schemeClr val="accent2">
                    <a:alpha val="0"/>
                  </a:schemeClr>
                </a:gs>
              </a:gsLst>
              <a:lin ang="1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pic>
        <p:nvPicPr>
          <p:cNvPr id="4" name="Content Placeholder 3" descr="A black and white text with numbers and a number&#10;&#10;Description automatically generated">
            <a:extLst>
              <a:ext uri="{FF2B5EF4-FFF2-40B4-BE49-F238E27FC236}">
                <a16:creationId xmlns:a16="http://schemas.microsoft.com/office/drawing/2014/main" id="{ABA5D117-1E90-B137-104F-F6D6062D81E8}"/>
              </a:ext>
            </a:extLst>
          </p:cNvPr>
          <p:cNvPicPr>
            <a:picLocks noGrp="1" noChangeAspect="1"/>
          </p:cNvPicPr>
          <p:nvPr>
            <p:ph idx="1"/>
          </p:nvPr>
        </p:nvPicPr>
        <p:blipFill>
          <a:blip r:embed="rId2">
            <a:alphaModFix amt="59000"/>
          </a:blip>
          <a:srcRect r="428" b="2"/>
          <a:stretch/>
        </p:blipFill>
        <p:spPr>
          <a:xfrm>
            <a:off x="20" y="-7624"/>
            <a:ext cx="12191981" cy="6887365"/>
          </a:xfrm>
          <a:prstGeom prst="rect">
            <a:avLst/>
          </a:prstGeom>
        </p:spPr>
      </p:pic>
    </p:spTree>
    <p:extLst>
      <p:ext uri="{BB962C8B-B14F-4D97-AF65-F5344CB8AC3E}">
        <p14:creationId xmlns:p14="http://schemas.microsoft.com/office/powerpoint/2010/main" val="1458564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157D168-CE52-4449-B6CB-AF188486BD32}"/>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Completion Data</a:t>
            </a:r>
          </a:p>
        </p:txBody>
      </p:sp>
      <p:graphicFrame>
        <p:nvGraphicFramePr>
          <p:cNvPr id="5" name="Content Placeholder 2">
            <a:extLst>
              <a:ext uri="{FF2B5EF4-FFF2-40B4-BE49-F238E27FC236}">
                <a16:creationId xmlns:a16="http://schemas.microsoft.com/office/drawing/2014/main" id="{BF379116-B8B3-2E1E-8019-3819A1EB0CD7}"/>
              </a:ext>
            </a:extLst>
          </p:cNvPr>
          <p:cNvGraphicFramePr>
            <a:graphicFrameLocks noGrp="1"/>
          </p:cNvGraphicFramePr>
          <p:nvPr>
            <p:ph idx="1"/>
            <p:extLst>
              <p:ext uri="{D42A27DB-BD31-4B8C-83A1-F6EECF244321}">
                <p14:modId xmlns:p14="http://schemas.microsoft.com/office/powerpoint/2010/main" val="331494526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709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319A9-753D-4885-ABB6-C97CB64881A5}"/>
              </a:ext>
            </a:extLst>
          </p:cNvPr>
          <p:cNvSpPr>
            <a:spLocks noGrp="1"/>
          </p:cNvSpPr>
          <p:nvPr>
            <p:ph type="title"/>
          </p:nvPr>
        </p:nvSpPr>
        <p:spPr>
          <a:xfrm>
            <a:off x="7910285" y="741391"/>
            <a:ext cx="3443514" cy="1616203"/>
          </a:xfrm>
        </p:spPr>
        <p:txBody>
          <a:bodyPr anchor="b">
            <a:normAutofit/>
          </a:bodyPr>
          <a:lstStyle/>
          <a:p>
            <a:r>
              <a:rPr lang="en-US" sz="3200" b="1" dirty="0"/>
              <a:t>Completion Data Trends</a:t>
            </a:r>
          </a:p>
        </p:txBody>
      </p:sp>
      <p:pic>
        <p:nvPicPr>
          <p:cNvPr id="4" name="Picture 3">
            <a:extLst>
              <a:ext uri="{FF2B5EF4-FFF2-40B4-BE49-F238E27FC236}">
                <a16:creationId xmlns:a16="http://schemas.microsoft.com/office/drawing/2014/main" id="{D4DFF831-F7C3-4D4C-A807-A40F8AAF2AEA}"/>
              </a:ext>
            </a:extLst>
          </p:cNvPr>
          <p:cNvPicPr>
            <a:picLocks noChangeAspect="1"/>
          </p:cNvPicPr>
          <p:nvPr/>
        </p:nvPicPr>
        <p:blipFill>
          <a:blip r:embed="rId2"/>
          <a:stretch>
            <a:fillRect/>
          </a:stretch>
        </p:blipFill>
        <p:spPr>
          <a:xfrm>
            <a:off x="642430" y="1268858"/>
            <a:ext cx="6449549" cy="2166198"/>
          </a:xfrm>
          <a:prstGeom prst="rect">
            <a:avLst/>
          </a:prstGeom>
        </p:spPr>
      </p:pic>
      <p:sp>
        <p:nvSpPr>
          <p:cNvPr id="3" name="Content Placeholder 2">
            <a:extLst>
              <a:ext uri="{FF2B5EF4-FFF2-40B4-BE49-F238E27FC236}">
                <a16:creationId xmlns:a16="http://schemas.microsoft.com/office/drawing/2014/main" id="{43689323-AA29-4DC0-B985-5301BD5F92AF}"/>
              </a:ext>
            </a:extLst>
          </p:cNvPr>
          <p:cNvSpPr>
            <a:spLocks noGrp="1"/>
          </p:cNvSpPr>
          <p:nvPr>
            <p:ph idx="1"/>
          </p:nvPr>
        </p:nvSpPr>
        <p:spPr>
          <a:xfrm>
            <a:off x="7910285" y="2533476"/>
            <a:ext cx="3443514" cy="3447832"/>
          </a:xfrm>
        </p:spPr>
        <p:txBody>
          <a:bodyPr anchor="t">
            <a:normAutofit/>
          </a:bodyPr>
          <a:lstStyle/>
          <a:p>
            <a:pPr marL="0" indent="0">
              <a:buNone/>
            </a:pPr>
            <a:r>
              <a:rPr lang="en-US" sz="2400" dirty="0"/>
              <a:t>Overall, completion is improving but not very fast</a:t>
            </a:r>
          </a:p>
          <a:p>
            <a:endParaRPr lang="en-US" sz="2000" dirty="0"/>
          </a:p>
        </p:txBody>
      </p:sp>
      <p:grpSp>
        <p:nvGrpSpPr>
          <p:cNvPr id="9" name="Group 8">
            <a:extLst>
              <a:ext uri="{FF2B5EF4-FFF2-40B4-BE49-F238E27FC236}">
                <a16:creationId xmlns:a16="http://schemas.microsoft.com/office/drawing/2014/main" id="{31C49F18-8757-4E87-5C2E-9D6D7B82BA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0" name="Rectangle 9">
              <a:extLst>
                <a:ext uri="{FF2B5EF4-FFF2-40B4-BE49-F238E27FC236}">
                  <a16:creationId xmlns:a16="http://schemas.microsoft.com/office/drawing/2014/main" id="{25C84D91-E5BF-B919-ACEF-4A25262CE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D889E38-27CA-E23F-B646-8D7B4BB17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98744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FBF56E0-D0E8-47FE-A573-2036D2466BE1}"/>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Completion trends </a:t>
            </a:r>
          </a:p>
        </p:txBody>
      </p:sp>
      <p:sp>
        <p:nvSpPr>
          <p:cNvPr id="3" name="Content Placeholder 2">
            <a:extLst>
              <a:ext uri="{FF2B5EF4-FFF2-40B4-BE49-F238E27FC236}">
                <a16:creationId xmlns:a16="http://schemas.microsoft.com/office/drawing/2014/main" id="{F52625F6-E99A-4668-A461-33A3AD95C11F}"/>
              </a:ext>
            </a:extLst>
          </p:cNvPr>
          <p:cNvSpPr>
            <a:spLocks noGrp="1"/>
          </p:cNvSpPr>
          <p:nvPr>
            <p:ph idx="1"/>
          </p:nvPr>
        </p:nvSpPr>
        <p:spPr>
          <a:xfrm>
            <a:off x="6503158" y="649480"/>
            <a:ext cx="4862447" cy="5546047"/>
          </a:xfrm>
        </p:spPr>
        <p:txBody>
          <a:bodyPr anchor="ctr">
            <a:normAutofit/>
          </a:bodyPr>
          <a:lstStyle/>
          <a:p>
            <a:r>
              <a:rPr lang="en-US" sz="2400" dirty="0"/>
              <a:t>In general, the following variables predict lowered completion likelihood (in order of impact). Students who:</a:t>
            </a:r>
            <a:endParaRPr lang="en-US" sz="2400" dirty="0">
              <a:ea typeface="Calibri"/>
              <a:cs typeface="Calibri"/>
            </a:endParaRPr>
          </a:p>
          <a:p>
            <a:pPr lvl="1"/>
            <a:r>
              <a:rPr lang="en-US" sz="2000" dirty="0"/>
              <a:t>Attend part-time</a:t>
            </a:r>
            <a:endParaRPr lang="en-US" sz="2000" dirty="0">
              <a:ea typeface="Calibri"/>
              <a:cs typeface="Calibri"/>
            </a:endParaRPr>
          </a:p>
          <a:p>
            <a:pPr lvl="1"/>
            <a:r>
              <a:rPr lang="en-US" sz="2000" dirty="0"/>
              <a:t>Identify as Hispanic/Latino</a:t>
            </a:r>
            <a:endParaRPr lang="en-US" sz="2000" dirty="0">
              <a:ea typeface="Calibri"/>
              <a:cs typeface="Calibri"/>
            </a:endParaRPr>
          </a:p>
          <a:p>
            <a:pPr lvl="1"/>
            <a:r>
              <a:rPr lang="en-US" sz="2000" dirty="0"/>
              <a:t>Start below college level</a:t>
            </a:r>
            <a:endParaRPr lang="en-US" sz="2000" dirty="0">
              <a:ea typeface="Calibri"/>
              <a:cs typeface="Calibri"/>
            </a:endParaRPr>
          </a:p>
          <a:p>
            <a:pPr lvl="1"/>
            <a:r>
              <a:rPr lang="en-US" sz="2000" dirty="0"/>
              <a:t>Older students*</a:t>
            </a:r>
            <a:endParaRPr lang="en-US" sz="2000" dirty="0">
              <a:ea typeface="Calibri"/>
              <a:cs typeface="Calibri"/>
            </a:endParaRPr>
          </a:p>
          <a:p>
            <a:pPr lvl="1"/>
            <a:r>
              <a:rPr lang="en-US" sz="2000" dirty="0"/>
              <a:t>Students who identify as male*</a:t>
            </a:r>
            <a:endParaRPr lang="en-US" sz="2000" dirty="0">
              <a:ea typeface="Calibri"/>
              <a:cs typeface="Calibri"/>
            </a:endParaRPr>
          </a:p>
          <a:p>
            <a:pPr lvl="1"/>
            <a:r>
              <a:rPr lang="en-US" sz="2000" dirty="0"/>
              <a:t>Students who identify as Black, Pacific Islander, and Native American* </a:t>
            </a:r>
            <a:endParaRPr lang="en-US" sz="2000" dirty="0">
              <a:ea typeface="Calibri"/>
              <a:cs typeface="Calibri"/>
            </a:endParaRPr>
          </a:p>
          <a:p>
            <a:pPr lvl="1"/>
            <a:endParaRPr lang="en-US" sz="2000"/>
          </a:p>
        </p:txBody>
      </p:sp>
    </p:spTree>
    <p:extLst>
      <p:ext uri="{BB962C8B-B14F-4D97-AF65-F5344CB8AC3E}">
        <p14:creationId xmlns:p14="http://schemas.microsoft.com/office/powerpoint/2010/main" val="309883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ED33D9C-67D1-44F3-8B3D-20DEB565E89F}"/>
              </a:ext>
            </a:extLst>
          </p:cNvPr>
          <p:cNvPicPr>
            <a:picLocks noChangeAspect="1"/>
          </p:cNvPicPr>
          <p:nvPr/>
        </p:nvPicPr>
        <p:blipFill>
          <a:blip r:embed="rId2"/>
          <a:stretch>
            <a:fillRect/>
          </a:stretch>
        </p:blipFill>
        <p:spPr>
          <a:xfrm>
            <a:off x="3067994" y="643467"/>
            <a:ext cx="6056011" cy="5571066"/>
          </a:xfrm>
          <a:prstGeom prst="rect">
            <a:avLst/>
          </a:prstGeom>
        </p:spPr>
      </p:pic>
    </p:spTree>
    <p:extLst>
      <p:ext uri="{BB962C8B-B14F-4D97-AF65-F5344CB8AC3E}">
        <p14:creationId xmlns:p14="http://schemas.microsoft.com/office/powerpoint/2010/main" val="1664736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Rectangle 31">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C00805-1CBC-A2BB-4ECA-2F0808BD86A4}"/>
              </a:ext>
            </a:extLst>
          </p:cNvPr>
          <p:cNvSpPr>
            <a:spLocks noGrp="1"/>
          </p:cNvSpPr>
          <p:nvPr>
            <p:ph type="title"/>
          </p:nvPr>
        </p:nvSpPr>
        <p:spPr>
          <a:xfrm>
            <a:off x="586478" y="1683756"/>
            <a:ext cx="3115265" cy="2396359"/>
          </a:xfrm>
        </p:spPr>
        <p:txBody>
          <a:bodyPr anchor="b">
            <a:normAutofit/>
          </a:bodyPr>
          <a:lstStyle/>
          <a:p>
            <a:pPr algn="r"/>
            <a:r>
              <a:rPr lang="en-US" sz="3700">
                <a:solidFill>
                  <a:srgbClr val="FFFFFF"/>
                </a:solidFill>
                <a:ea typeface="Calibri Light"/>
                <a:cs typeface="Calibri Light"/>
              </a:rPr>
              <a:t>Disaggregation: Academic Transfer</a:t>
            </a:r>
            <a:endParaRPr lang="en-US" sz="3700">
              <a:solidFill>
                <a:srgbClr val="FFFFFF"/>
              </a:solidFill>
            </a:endParaRPr>
          </a:p>
        </p:txBody>
      </p:sp>
      <p:graphicFrame>
        <p:nvGraphicFramePr>
          <p:cNvPr id="5" name="Content Placeholder 2">
            <a:extLst>
              <a:ext uri="{FF2B5EF4-FFF2-40B4-BE49-F238E27FC236}">
                <a16:creationId xmlns:a16="http://schemas.microsoft.com/office/drawing/2014/main" id="{3783D31B-8AB8-A94F-CF9C-01D55CF7F0EB}"/>
              </a:ext>
            </a:extLst>
          </p:cNvPr>
          <p:cNvGraphicFramePr>
            <a:graphicFrameLocks noGrp="1"/>
          </p:cNvGraphicFramePr>
          <p:nvPr>
            <p:ph idx="1"/>
            <p:extLst>
              <p:ext uri="{D42A27DB-BD31-4B8C-83A1-F6EECF244321}">
                <p14:modId xmlns:p14="http://schemas.microsoft.com/office/powerpoint/2010/main" val="335945292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3049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E51F3E-B601-C4D7-01CC-031DB89812D0}"/>
              </a:ext>
            </a:extLst>
          </p:cNvPr>
          <p:cNvSpPr>
            <a:spLocks noGrp="1"/>
          </p:cNvSpPr>
          <p:nvPr>
            <p:ph type="title"/>
          </p:nvPr>
        </p:nvSpPr>
        <p:spPr>
          <a:xfrm>
            <a:off x="1155556" y="6214530"/>
            <a:ext cx="4284418" cy="321736"/>
          </a:xfrm>
        </p:spPr>
        <p:txBody>
          <a:bodyPr vert="horz" lIns="91440" tIns="45720" rIns="91440" bIns="45720" rtlCol="0" anchor="b">
            <a:normAutofit/>
          </a:bodyPr>
          <a:lstStyle/>
          <a:p>
            <a:endParaRPr lang="en-US" sz="1800">
              <a:solidFill>
                <a:schemeClr val="bg1"/>
              </a:solidFill>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table with numbers and text&#10;&#10;Description automatically generated">
            <a:extLst>
              <a:ext uri="{FF2B5EF4-FFF2-40B4-BE49-F238E27FC236}">
                <a16:creationId xmlns:a16="http://schemas.microsoft.com/office/drawing/2014/main" id="{BA60F9E3-2965-0CEF-8068-7761413CE02D}"/>
              </a:ext>
            </a:extLst>
          </p:cNvPr>
          <p:cNvPicPr>
            <a:picLocks noChangeAspect="1"/>
          </p:cNvPicPr>
          <p:nvPr/>
        </p:nvPicPr>
        <p:blipFill>
          <a:blip r:embed="rId2"/>
          <a:srcRect r="248" b="2"/>
          <a:stretch/>
        </p:blipFill>
        <p:spPr>
          <a:xfrm>
            <a:off x="769734" y="319458"/>
            <a:ext cx="10796447" cy="5895066"/>
          </a:xfrm>
          <a:prstGeom prst="rect">
            <a:avLst/>
          </a:prstGeom>
        </p:spPr>
      </p:pic>
    </p:spTree>
    <p:extLst>
      <p:ext uri="{BB962C8B-B14F-4D97-AF65-F5344CB8AC3E}">
        <p14:creationId xmlns:p14="http://schemas.microsoft.com/office/powerpoint/2010/main" val="536272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27">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AAB1C8-4CB6-F9B3-9945-B78F5717A136}"/>
              </a:ext>
            </a:extLst>
          </p:cNvPr>
          <p:cNvSpPr>
            <a:spLocks noGrp="1"/>
          </p:cNvSpPr>
          <p:nvPr>
            <p:ph type="title"/>
          </p:nvPr>
        </p:nvSpPr>
        <p:spPr>
          <a:xfrm>
            <a:off x="586478" y="1683756"/>
            <a:ext cx="3115265" cy="2396359"/>
          </a:xfrm>
        </p:spPr>
        <p:txBody>
          <a:bodyPr anchor="b">
            <a:normAutofit/>
          </a:bodyPr>
          <a:lstStyle/>
          <a:p>
            <a:pPr algn="r"/>
            <a:r>
              <a:rPr lang="en-US" sz="3700">
                <a:solidFill>
                  <a:srgbClr val="FFFFFF"/>
                </a:solidFill>
                <a:ea typeface="Calibri Light"/>
                <a:cs typeface="Calibri Light"/>
              </a:rPr>
              <a:t>Disaggregation: Workforce</a:t>
            </a:r>
            <a:endParaRPr lang="en-US" sz="3700">
              <a:solidFill>
                <a:srgbClr val="FFFFFF"/>
              </a:solidFill>
            </a:endParaRPr>
          </a:p>
        </p:txBody>
      </p:sp>
      <p:graphicFrame>
        <p:nvGraphicFramePr>
          <p:cNvPr id="7" name="Content Placeholder 2">
            <a:extLst>
              <a:ext uri="{FF2B5EF4-FFF2-40B4-BE49-F238E27FC236}">
                <a16:creationId xmlns:a16="http://schemas.microsoft.com/office/drawing/2014/main" id="{E8858BD0-C5EA-3337-8C71-7D77EA42E62F}"/>
              </a:ext>
            </a:extLst>
          </p:cNvPr>
          <p:cNvGraphicFramePr>
            <a:graphicFrameLocks noGrp="1"/>
          </p:cNvGraphicFramePr>
          <p:nvPr>
            <p:ph idx="1"/>
            <p:extLst>
              <p:ext uri="{D42A27DB-BD31-4B8C-83A1-F6EECF244321}">
                <p14:modId xmlns:p14="http://schemas.microsoft.com/office/powerpoint/2010/main" val="194070471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753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screenshot of a graph&#10;&#10;Description automatically generated">
            <a:extLst>
              <a:ext uri="{FF2B5EF4-FFF2-40B4-BE49-F238E27FC236}">
                <a16:creationId xmlns:a16="http://schemas.microsoft.com/office/drawing/2014/main" id="{02B37213-B6A0-A980-3523-2F5755FB9B3C}"/>
              </a:ext>
            </a:extLst>
          </p:cNvPr>
          <p:cNvPicPr>
            <a:picLocks noGrp="1" noChangeAspect="1"/>
          </p:cNvPicPr>
          <p:nvPr>
            <p:ph idx="1"/>
          </p:nvPr>
        </p:nvPicPr>
        <p:blipFill>
          <a:blip r:embed="rId2"/>
          <a:stretch>
            <a:fillRect/>
          </a:stretch>
        </p:blipFill>
        <p:spPr>
          <a:xfrm>
            <a:off x="1143941" y="643467"/>
            <a:ext cx="9904117" cy="5571066"/>
          </a:xfrm>
          <a:prstGeom prst="rect">
            <a:avLst/>
          </a:prstGeom>
        </p:spPr>
      </p:pic>
    </p:spTree>
    <p:extLst>
      <p:ext uri="{BB962C8B-B14F-4D97-AF65-F5344CB8AC3E}">
        <p14:creationId xmlns:p14="http://schemas.microsoft.com/office/powerpoint/2010/main" val="2694916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ndard0 xmlns="1cc800be-c9a4-410f-8bad-74e3a75ea522">1.D.4</Standard0>
    <lcf76f155ced4ddcb4097134ff3c332f xmlns="1cc800be-c9a4-410f-8bad-74e3a75ea522">
      <Terms xmlns="http://schemas.microsoft.com/office/infopath/2007/PartnerControls"/>
    </lcf76f155ced4ddcb4097134ff3c332f>
    <Status xmlns="1cc800be-c9a4-410f-8bad-74e3a75ea522">Complete</Status>
    <Standard xmlns="1cc800be-c9a4-410f-8bad-74e3a75ea522">Evidence</Standard>
    <Lead xmlns="1cc800be-c9a4-410f-8bad-74e3a75ea522">
      <UserInfo>
        <DisplayName>Gabriel Mast</DisplayName>
        <AccountId>145</AccountId>
        <AccountType/>
      </UserInfo>
    </Lead>
    <Evidence xmlns="1cc800be-c9a4-410f-8bad-74e3a75ea522">Needs adding</Evidence>
    <_Flow_SignoffStatus xmlns="1cc800be-c9a4-410f-8bad-74e3a75ea522" xsi:nil="true"/>
    <TaxCatchAll xmlns="708374a7-6f18-4802-a6bb-cd42eee448b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726DAFCA0091449CEEE19EFCCC79D1" ma:contentTypeVersion="18" ma:contentTypeDescription="Create a new document." ma:contentTypeScope="" ma:versionID="30d3bd1cf78f2c4bf6c00cdd93739442">
  <xsd:schema xmlns:xsd="http://www.w3.org/2001/XMLSchema" xmlns:xs="http://www.w3.org/2001/XMLSchema" xmlns:p="http://schemas.microsoft.com/office/2006/metadata/properties" xmlns:ns2="1cc800be-c9a4-410f-8bad-74e3a75ea522" xmlns:ns3="708374a7-6f18-4802-a6bb-cd42eee448b5" targetNamespace="http://schemas.microsoft.com/office/2006/metadata/properties" ma:root="true" ma:fieldsID="93288099d52e7241f7ed2d5c7a4b0cc2" ns2:_="" ns3:_="">
    <xsd:import namespace="1cc800be-c9a4-410f-8bad-74e3a75ea522"/>
    <xsd:import namespace="708374a7-6f18-4802-a6bb-cd42eee448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ead" minOccurs="0"/>
                <xsd:element ref="ns2:Status" minOccurs="0"/>
                <xsd:element ref="ns2:Standard" minOccurs="0"/>
                <xsd:element ref="ns2:Standard0" minOccurs="0"/>
                <xsd:element ref="ns3:SharedWithUsers" minOccurs="0"/>
                <xsd:element ref="ns3:SharedWithDetails" minOccurs="0"/>
                <xsd:element ref="ns2:Evidence"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c800be-c9a4-410f-8bad-74e3a75ea5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ead" ma:index="12" nillable="true" ma:displayName="Lead" ma:description="Person(s) responsible for this standard." ma:format="Dropdown" ma:list="UserInfo" ma:SharePointGroup="0" ma:internalName="Lead">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tus" ma:index="13" nillable="true" ma:displayName="Status" ma:description="Shows the status of each standard." ma:format="Dropdown" ma:internalName="Status">
      <xsd:simpleType>
        <xsd:restriction base="dms:Choice">
          <xsd:enumeration value="Not started"/>
          <xsd:enumeration value="Draft"/>
          <xsd:enumeration value="Review ready"/>
          <xsd:enumeration value="Complete"/>
          <xsd:enumeration value="Proof"/>
          <xsd:enumeration value="Design"/>
          <xsd:enumeration value="Needs Revision"/>
        </xsd:restriction>
      </xsd:simpleType>
    </xsd:element>
    <xsd:element name="Standard" ma:index="14" nillable="true" ma:displayName="Doc type" ma:default="Standard" ma:format="Dropdown" ma:internalName="Standard">
      <xsd:simpleType>
        <xsd:restriction base="dms:Choice">
          <xsd:enumeration value="Standard"/>
          <xsd:enumeration value="Evidence"/>
          <xsd:enumeration value="Support"/>
        </xsd:restriction>
      </xsd:simpleType>
    </xsd:element>
    <xsd:element name="Standard0" ma:index="15" nillable="true" ma:displayName="Standard" ma:internalName="Standard0">
      <xsd:simpleType>
        <xsd:restriction base="dms:Text">
          <xsd:maxLength value="255"/>
        </xsd:restriction>
      </xsd:simpleType>
    </xsd:element>
    <xsd:element name="Evidence" ma:index="18" nillable="true" ma:displayName="Evidence" ma:description="Shows status of standard when it requires separate document evidence." ma:format="Dropdown" ma:internalName="Evidence">
      <xsd:simpleType>
        <xsd:restriction base="dms:Choice">
          <xsd:enumeration value="Not Applicable"/>
          <xsd:enumeration value="Needs adding"/>
          <xsd:enumeration value="Ready"/>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e831f5e-ace0-4f89-ac37-ffea89ea16b4"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GenerationTime" ma:index="23" nillable="true" ma:displayName="MediaServiceGenerationTime" ma:hidden="true" ma:internalName="MediaServiceGenerationTime" ma:readOnly="true">
      <xsd:simpleType>
        <xsd:restriction base="dms:Text"/>
      </xsd:simpleType>
    </xsd:element>
    <xsd:element name="MediaServiceEventHashCode" ma:index="24" nillable="true" ma:displayName="MediaServiceEventHashCode" ma:hidden="true" ma:internalName="MediaServiceEventHashCode" ma:readOnly="true">
      <xsd:simpleType>
        <xsd:restriction base="dms:Text"/>
      </xsd:simpleType>
    </xsd:element>
    <xsd:element name="_Flow_SignoffStatus" ma:index="25"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8374a7-6f18-4802-a6bb-cd42eee448b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4151194-3577-40be-9d18-f7714ce06f80}" ma:internalName="TaxCatchAll" ma:showField="CatchAllData" ma:web="708374a7-6f18-4802-a6bb-cd42eee448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043A9D-21D6-487D-B95B-78516312549C}">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79FAC2A1-ACC5-4E29-8F4F-BAC77AB860F0}">
  <ds:schemaRefs>
    <ds:schemaRef ds:uri="http://schemas.microsoft.com/sharepoint/v3/contenttype/forms"/>
  </ds:schemaRefs>
</ds:datastoreItem>
</file>

<file path=customXml/itemProps3.xml><?xml version="1.0" encoding="utf-8"?>
<ds:datastoreItem xmlns:ds="http://schemas.openxmlformats.org/officeDocument/2006/customXml" ds:itemID="{186731F7-7222-456D-9113-C1153DBA6246}"/>
</file>

<file path=docProps/app.xml><?xml version="1.0" encoding="utf-8"?>
<Properties xmlns="http://schemas.openxmlformats.org/officeDocument/2006/extended-properties" xmlns:vt="http://schemas.openxmlformats.org/officeDocument/2006/docPropsVTypes">
  <TotalTime>23</TotalTime>
  <Words>366</Words>
  <Application>Microsoft Office PowerPoint</Application>
  <PresentationFormat>Widescreen</PresentationFormat>
  <Paragraphs>32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Student Completion Data  and Equity Gaps</vt:lpstr>
      <vt:lpstr>Completion Data</vt:lpstr>
      <vt:lpstr>Completion Data Trends</vt:lpstr>
      <vt:lpstr>Completion trends </vt:lpstr>
      <vt:lpstr>PowerPoint Presentation</vt:lpstr>
      <vt:lpstr>Disaggregation: Academic Transfer</vt:lpstr>
      <vt:lpstr>PowerPoint Presentation</vt:lpstr>
      <vt:lpstr>Disaggregation: Workforce</vt:lpstr>
      <vt:lpstr>PowerPoint Presentation</vt:lpstr>
      <vt:lpstr>Disaggregation: Bachelor's Students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Completion Data and Equity Gaps</dc:title>
  <dc:creator>Gabriel Mast</dc:creator>
  <cp:lastModifiedBy>Gabriel Mast</cp:lastModifiedBy>
  <cp:revision>126</cp:revision>
  <dcterms:created xsi:type="dcterms:W3CDTF">2024-10-28T17:02:24Z</dcterms:created>
  <dcterms:modified xsi:type="dcterms:W3CDTF">2024-10-28T19:05:35Z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0x0101000A726DAFCA0091449CEEE19EFCCC79D1</vt:lpwstr>
  </property>
  <property fmtid="{D5CDD505-2E9C-101B-9397-08002B2CF9AE}" pid="3" name="MediaServiceImageTags">
    <vt:lpwstr/>
  </property>
</Properties>
</file>