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71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2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PowerPoin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ureen.pettitt\Desktop\CCSSE_Benchmarks_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PowerPoint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v.skagit.edu\datastor\EmpDept\IR\CCSSE\CCSSE%202010\CCSSE_Benchmarks_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ureen.pettitt\Desktop\CCSSE_Benchmarks_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ureen.pettitt\Desktop\CCSSE_Benchmarks_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ureen.pettitt\Desktop\CCSSE_Benchmarks_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ureen.pettitt\Desktop\CCSSE_Benchmarks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'[Chart in Microsoft Office PowerPoint]Sheet1'!$A$15</c:f>
              <c:strCache>
                <c:ptCount val="1"/>
                <c:pt idx="0">
                  <c:v>SVC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'[Chart in Microsoft Office PowerPoint]Sheet1'!$B$14:$F$14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'[Chart in Microsoft Office PowerPoint]Sheet1'!$B$15:$F$15</c:f>
              <c:numCache>
                <c:formatCode>General</c:formatCode>
                <c:ptCount val="5"/>
                <c:pt idx="0">
                  <c:v>58.3</c:v>
                </c:pt>
                <c:pt idx="1">
                  <c:v>53</c:v>
                </c:pt>
                <c:pt idx="2">
                  <c:v>53.7</c:v>
                </c:pt>
                <c:pt idx="3">
                  <c:v>56.6</c:v>
                </c:pt>
                <c:pt idx="4">
                  <c:v>52.1</c:v>
                </c:pt>
              </c:numCache>
            </c:numRef>
          </c:val>
        </c:ser>
        <c:ser>
          <c:idx val="1"/>
          <c:order val="1"/>
          <c:tx>
            <c:strRef>
              <c:f>'[Chart in Microsoft Office PowerPoint]Sheet1'!$A$16</c:f>
              <c:strCache>
                <c:ptCount val="1"/>
                <c:pt idx="0">
                  <c:v>Medium Colleges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'[Chart in Microsoft Office PowerPoint]Sheet1'!$B$14:$F$14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'[Chart in Microsoft Office PowerPoint]Sheet1'!$B$16:$F$16</c:f>
              <c:numCache>
                <c:formatCode>General</c:formatCode>
                <c:ptCount val="5"/>
                <c:pt idx="0">
                  <c:v>49.7</c:v>
                </c:pt>
                <c:pt idx="1">
                  <c:v>50.1</c:v>
                </c:pt>
                <c:pt idx="2">
                  <c:v>50.1</c:v>
                </c:pt>
                <c:pt idx="3">
                  <c:v>49.9</c:v>
                </c:pt>
                <c:pt idx="4">
                  <c:v>49.6</c:v>
                </c:pt>
              </c:numCache>
            </c:numRef>
          </c:val>
        </c:ser>
        <c:ser>
          <c:idx val="2"/>
          <c:order val="2"/>
          <c:tx>
            <c:strRef>
              <c:f>'[Chart in Microsoft Office PowerPoint]Sheet1'!$A$17</c:f>
              <c:strCache>
                <c:ptCount val="1"/>
                <c:pt idx="0">
                  <c:v>All Colleges</c:v>
                </c:pt>
              </c:strCache>
            </c:strRef>
          </c:tx>
          <c:cat>
            <c:strRef>
              <c:f>'[Chart in Microsoft Office PowerPoint]Sheet1'!$B$14:$F$14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'[Chart in Microsoft Office PowerPoint]Sheet1'!$B$17:$F$17</c:f>
              <c:numCache>
                <c:formatCode>General</c:formatCode>
                <c:ptCount val="5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</c:ser>
        <c:axId val="60950016"/>
        <c:axId val="60951552"/>
      </c:barChart>
      <c:catAx>
        <c:axId val="60950016"/>
        <c:scaling>
          <c:orientation val="minMax"/>
        </c:scaling>
        <c:axPos val="b"/>
        <c:tickLblPos val="nextTo"/>
        <c:txPr>
          <a:bodyPr rot="0" vert="horz" anchor="t" anchorCtr="1"/>
          <a:lstStyle/>
          <a:p>
            <a:pPr>
              <a:defRPr sz="1800" baseline="0"/>
            </a:pPr>
            <a:endParaRPr lang="en-US"/>
          </a:p>
        </c:txPr>
        <c:crossAx val="60951552"/>
        <c:crosses val="autoZero"/>
        <c:auto val="1"/>
        <c:lblAlgn val="ctr"/>
        <c:lblOffset val="100"/>
      </c:catAx>
      <c:valAx>
        <c:axId val="60951552"/>
        <c:scaling>
          <c:orientation val="minMax"/>
          <c:max val="70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6095001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800" baseline="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Sheet1!$A$16</c:f>
              <c:strCache>
                <c:ptCount val="1"/>
                <c:pt idx="0">
                  <c:v>SVC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Sheet1!$B$15:$F$15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Sheet1!$B$16:$F$16</c:f>
              <c:numCache>
                <c:formatCode>General</c:formatCode>
                <c:ptCount val="5"/>
                <c:pt idx="0">
                  <c:v>55.7</c:v>
                </c:pt>
                <c:pt idx="1">
                  <c:v>53.2</c:v>
                </c:pt>
                <c:pt idx="2">
                  <c:v>53.9</c:v>
                </c:pt>
                <c:pt idx="3">
                  <c:v>53.6</c:v>
                </c:pt>
                <c:pt idx="4">
                  <c:v>48.4</c:v>
                </c:pt>
              </c:numCache>
            </c:numRef>
          </c:val>
        </c:ser>
        <c:ser>
          <c:idx val="1"/>
          <c:order val="1"/>
          <c:tx>
            <c:strRef>
              <c:f>Sheet1!$A$17</c:f>
              <c:strCache>
                <c:ptCount val="1"/>
                <c:pt idx="0">
                  <c:v>Medium Colleges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Sheet1!$B$15:$F$15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Sheet1!$B$17:$F$17</c:f>
              <c:numCache>
                <c:formatCode>General</c:formatCode>
                <c:ptCount val="5"/>
                <c:pt idx="0" formatCode="0.0">
                  <c:v>50</c:v>
                </c:pt>
                <c:pt idx="1">
                  <c:v>50.4</c:v>
                </c:pt>
                <c:pt idx="2">
                  <c:v>50.1</c:v>
                </c:pt>
                <c:pt idx="3">
                  <c:v>50.1</c:v>
                </c:pt>
                <c:pt idx="4">
                  <c:v>50.1</c:v>
                </c:pt>
              </c:numCache>
            </c:numRef>
          </c:val>
        </c:ser>
        <c:ser>
          <c:idx val="2"/>
          <c:order val="2"/>
          <c:tx>
            <c:strRef>
              <c:f>Sheet1!$A$18</c:f>
              <c:strCache>
                <c:ptCount val="1"/>
                <c:pt idx="0">
                  <c:v>All Colleges</c:v>
                </c:pt>
              </c:strCache>
            </c:strRef>
          </c:tx>
          <c:cat>
            <c:strRef>
              <c:f>Sheet1!$B$15:$F$15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Sheet1!$B$18:$F$18</c:f>
              <c:numCache>
                <c:formatCode>General</c:formatCode>
                <c:ptCount val="5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</c:ser>
        <c:axId val="60998784"/>
        <c:axId val="61000320"/>
      </c:barChart>
      <c:catAx>
        <c:axId val="6099878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aseline="0"/>
            </a:pPr>
            <a:endParaRPr lang="en-US"/>
          </a:p>
        </c:txPr>
        <c:crossAx val="61000320"/>
        <c:crosses val="autoZero"/>
        <c:auto val="1"/>
        <c:lblAlgn val="ctr"/>
        <c:lblOffset val="100"/>
      </c:catAx>
      <c:valAx>
        <c:axId val="61000320"/>
        <c:scaling>
          <c:orientation val="minMax"/>
          <c:max val="70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099878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800" baseline="0"/>
          </a:pPr>
          <a:endParaRPr lang="en-US"/>
        </a:p>
      </c:txPr>
    </c:legend>
    <c:plotVisOnly val="1"/>
  </c:chart>
  <c:txPr>
    <a:bodyPr/>
    <a:lstStyle/>
    <a:p>
      <a:pPr>
        <a:defRPr sz="1200" baseline="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'[Chart in Microsoft Office PowerPoint]Sheet1'!$A$44</c:f>
              <c:strCache>
                <c:ptCount val="1"/>
                <c:pt idx="0">
                  <c:v> SVC 2007</c:v>
                </c:pt>
              </c:strCache>
            </c:strRef>
          </c:tx>
          <c:dLbls>
            <c:dLbl>
              <c:idx val="2"/>
              <c:layout>
                <c:manualLayout>
                  <c:x val="-2.0061728395061731E-2"/>
                  <c:y val="-4.9751243781094526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'[Chart in Microsoft Office PowerPoint]Sheet1'!$B$43:$F$43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'[Chart in Microsoft Office PowerPoint]Sheet1'!$B$44:$F$44</c:f>
              <c:numCache>
                <c:formatCode>0.0</c:formatCode>
                <c:ptCount val="5"/>
                <c:pt idx="0" formatCode="General">
                  <c:v>58.3</c:v>
                </c:pt>
                <c:pt idx="1">
                  <c:v>53</c:v>
                </c:pt>
                <c:pt idx="2" formatCode="General">
                  <c:v>53.7</c:v>
                </c:pt>
                <c:pt idx="3" formatCode="General">
                  <c:v>56.6</c:v>
                </c:pt>
                <c:pt idx="4" formatCode="General">
                  <c:v>52.1</c:v>
                </c:pt>
              </c:numCache>
            </c:numRef>
          </c:val>
        </c:ser>
        <c:ser>
          <c:idx val="1"/>
          <c:order val="1"/>
          <c:tx>
            <c:strRef>
              <c:f>'[Chart in Microsoft Office PowerPoint]Sheet1'!$A$45</c:f>
              <c:strCache>
                <c:ptCount val="1"/>
                <c:pt idx="0">
                  <c:v>SVC 2010</c:v>
                </c:pt>
              </c:strCache>
            </c:strRef>
          </c:tx>
          <c:dLbls>
            <c:dLbl>
              <c:idx val="1"/>
              <c:layout>
                <c:manualLayout>
                  <c:x val="1.8518518518518531E-2"/>
                  <c:y val="4.9751243781094526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'[Chart in Microsoft Office PowerPoint]Sheet1'!$B$43:$F$43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'[Chart in Microsoft Office PowerPoint]Sheet1'!$B$45:$F$45</c:f>
              <c:numCache>
                <c:formatCode>General</c:formatCode>
                <c:ptCount val="5"/>
                <c:pt idx="0">
                  <c:v>55.7</c:v>
                </c:pt>
                <c:pt idx="1">
                  <c:v>53.2</c:v>
                </c:pt>
                <c:pt idx="2">
                  <c:v>53.9</c:v>
                </c:pt>
                <c:pt idx="3">
                  <c:v>53.6</c:v>
                </c:pt>
                <c:pt idx="4">
                  <c:v>48.4</c:v>
                </c:pt>
              </c:numCache>
            </c:numRef>
          </c:val>
        </c:ser>
        <c:ser>
          <c:idx val="2"/>
          <c:order val="2"/>
          <c:tx>
            <c:strRef>
              <c:f>'[Chart in Microsoft Office PowerPoint]Sheet1'!$A$46</c:f>
              <c:strCache>
                <c:ptCount val="1"/>
                <c:pt idx="0">
                  <c:v>All Colleges</c:v>
                </c:pt>
              </c:strCache>
            </c:strRef>
          </c:tx>
          <c:cat>
            <c:strRef>
              <c:f>'[Chart in Microsoft Office PowerPoint]Sheet1'!$B$43:$F$43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'[Chart in Microsoft Office PowerPoint]Sheet1'!$B$46:$F$46</c:f>
              <c:numCache>
                <c:formatCode>General</c:formatCode>
                <c:ptCount val="5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</c:ser>
        <c:axId val="61051648"/>
        <c:axId val="61053184"/>
      </c:barChart>
      <c:catAx>
        <c:axId val="61051648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aseline="0"/>
            </a:pPr>
            <a:endParaRPr lang="en-US"/>
          </a:p>
        </c:txPr>
        <c:crossAx val="61053184"/>
        <c:crosses val="autoZero"/>
        <c:auto val="1"/>
        <c:lblAlgn val="ctr"/>
        <c:lblOffset val="100"/>
      </c:catAx>
      <c:valAx>
        <c:axId val="610531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105164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800"/>
          </a:pPr>
          <a:endParaRPr lang="en-US"/>
        </a:p>
      </c:txPr>
    </c:legend>
    <c:plotVisOnly val="1"/>
  </c:chart>
  <c:txPr>
    <a:bodyPr/>
    <a:lstStyle/>
    <a:p>
      <a:pPr>
        <a:defRPr sz="12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Overview!$A$38</c:f>
              <c:strCache>
                <c:ptCount val="1"/>
                <c:pt idx="0">
                  <c:v>Skagit Valley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Overview!$B$37:$F$37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Overview!$B$38:$F$38</c:f>
              <c:numCache>
                <c:formatCode>General</c:formatCode>
                <c:ptCount val="5"/>
                <c:pt idx="0">
                  <c:v>55.7</c:v>
                </c:pt>
                <c:pt idx="1">
                  <c:v>53.2</c:v>
                </c:pt>
                <c:pt idx="2">
                  <c:v>53.9</c:v>
                </c:pt>
                <c:pt idx="3">
                  <c:v>53.6</c:v>
                </c:pt>
                <c:pt idx="4">
                  <c:v>48.4</c:v>
                </c:pt>
              </c:numCache>
            </c:numRef>
          </c:val>
        </c:ser>
        <c:ser>
          <c:idx val="1"/>
          <c:order val="1"/>
          <c:tx>
            <c:strRef>
              <c:f>Overview!$A$39</c:f>
              <c:strCache>
                <c:ptCount val="1"/>
                <c:pt idx="0">
                  <c:v>NW Consortium Colleges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Overview!$B$37:$F$37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Overview!$B$39:$F$39</c:f>
              <c:numCache>
                <c:formatCode>General</c:formatCode>
                <c:ptCount val="5"/>
                <c:pt idx="0" formatCode="0.0">
                  <c:v>53.1</c:v>
                </c:pt>
                <c:pt idx="1">
                  <c:v>52.7</c:v>
                </c:pt>
                <c:pt idx="2">
                  <c:v>51.9</c:v>
                </c:pt>
                <c:pt idx="3" formatCode="0.0">
                  <c:v>51</c:v>
                </c:pt>
                <c:pt idx="4">
                  <c:v>50.7</c:v>
                </c:pt>
              </c:numCache>
            </c:numRef>
          </c:val>
        </c:ser>
        <c:ser>
          <c:idx val="2"/>
          <c:order val="2"/>
          <c:tx>
            <c:strRef>
              <c:f>Overview!$A$40</c:f>
              <c:strCache>
                <c:ptCount val="1"/>
                <c:pt idx="0">
                  <c:v>Medium Colleges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Overview!$B$37:$F$37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Overview!$B$40:$F$40</c:f>
              <c:numCache>
                <c:formatCode>General</c:formatCode>
                <c:ptCount val="5"/>
                <c:pt idx="0" formatCode="0.0">
                  <c:v>50</c:v>
                </c:pt>
                <c:pt idx="1">
                  <c:v>50.4</c:v>
                </c:pt>
                <c:pt idx="2">
                  <c:v>50.1</c:v>
                </c:pt>
                <c:pt idx="3">
                  <c:v>50.1</c:v>
                </c:pt>
                <c:pt idx="4">
                  <c:v>50.1</c:v>
                </c:pt>
              </c:numCache>
            </c:numRef>
          </c:val>
        </c:ser>
        <c:axId val="79592832"/>
        <c:axId val="79754368"/>
      </c:barChart>
      <c:catAx>
        <c:axId val="79592832"/>
        <c:scaling>
          <c:orientation val="minMax"/>
        </c:scaling>
        <c:axPos val="b"/>
        <c:tickLblPos val="nextTo"/>
        <c:crossAx val="79754368"/>
        <c:crosses val="autoZero"/>
        <c:auto val="1"/>
        <c:lblAlgn val="ctr"/>
        <c:lblOffset val="100"/>
      </c:catAx>
      <c:valAx>
        <c:axId val="79754368"/>
        <c:scaling>
          <c:orientation val="minMax"/>
          <c:max val="70"/>
          <c:min val="0"/>
        </c:scaling>
        <c:axPos val="l"/>
        <c:majorGridlines/>
        <c:numFmt formatCode="General" sourceLinked="1"/>
        <c:tickLblPos val="nextTo"/>
        <c:crossAx val="7959283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 baseline="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PT_FT!$A$3</c:f>
              <c:strCache>
                <c:ptCount val="1"/>
                <c:pt idx="0">
                  <c:v>All Students</c:v>
                </c:pt>
              </c:strCache>
            </c:strRef>
          </c:tx>
          <c:cat>
            <c:strRef>
              <c:f>PT_FT!$B$2:$F$2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PT_FT!$B$3:$F$3</c:f>
              <c:numCache>
                <c:formatCode>General</c:formatCode>
                <c:ptCount val="5"/>
                <c:pt idx="0">
                  <c:v>55.7</c:v>
                </c:pt>
                <c:pt idx="1">
                  <c:v>53.2</c:v>
                </c:pt>
                <c:pt idx="2">
                  <c:v>53.9</c:v>
                </c:pt>
                <c:pt idx="3">
                  <c:v>53.6</c:v>
                </c:pt>
                <c:pt idx="4">
                  <c:v>48.4</c:v>
                </c:pt>
              </c:numCache>
            </c:numRef>
          </c:val>
        </c:ser>
        <c:ser>
          <c:idx val="1"/>
          <c:order val="1"/>
          <c:tx>
            <c:strRef>
              <c:f>PT_FT!$A$4</c:f>
              <c:strCache>
                <c:ptCount val="1"/>
                <c:pt idx="0">
                  <c:v>Full-Time</c:v>
                </c:pt>
              </c:strCache>
            </c:strRef>
          </c:tx>
          <c:cat>
            <c:strRef>
              <c:f>PT_FT!$B$2:$F$2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PT_FT!$B$4:$F$4</c:f>
              <c:numCache>
                <c:formatCode>0.0</c:formatCode>
                <c:ptCount val="5"/>
                <c:pt idx="0">
                  <c:v>64.2</c:v>
                </c:pt>
                <c:pt idx="1">
                  <c:v>59</c:v>
                </c:pt>
                <c:pt idx="2" formatCode="General">
                  <c:v>60.8</c:v>
                </c:pt>
                <c:pt idx="3" formatCode="General">
                  <c:v>60.4</c:v>
                </c:pt>
                <c:pt idx="4" formatCode="General">
                  <c:v>53.5</c:v>
                </c:pt>
              </c:numCache>
            </c:numRef>
          </c:val>
        </c:ser>
        <c:ser>
          <c:idx val="2"/>
          <c:order val="2"/>
          <c:tx>
            <c:strRef>
              <c:f>PT_FT!$A$5</c:f>
              <c:strCache>
                <c:ptCount val="1"/>
                <c:pt idx="0">
                  <c:v>Part -Time</c:v>
                </c:pt>
              </c:strCache>
            </c:strRef>
          </c:tx>
          <c:cat>
            <c:strRef>
              <c:f>PT_FT!$B$2:$F$2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PT_FT!$B$5:$F$5</c:f>
              <c:numCache>
                <c:formatCode>General</c:formatCode>
                <c:ptCount val="5"/>
                <c:pt idx="0">
                  <c:v>49.2</c:v>
                </c:pt>
                <c:pt idx="1">
                  <c:v>48.8</c:v>
                </c:pt>
                <c:pt idx="2">
                  <c:v>48.7</c:v>
                </c:pt>
                <c:pt idx="3">
                  <c:v>48.5</c:v>
                </c:pt>
                <c:pt idx="4">
                  <c:v>44.6</c:v>
                </c:pt>
              </c:numCache>
            </c:numRef>
          </c:val>
        </c:ser>
        <c:axId val="61157376"/>
        <c:axId val="61158912"/>
      </c:barChart>
      <c:catAx>
        <c:axId val="61157376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1158912"/>
        <c:crosses val="autoZero"/>
        <c:auto val="1"/>
        <c:lblAlgn val="ctr"/>
        <c:lblOffset val="100"/>
      </c:catAx>
      <c:valAx>
        <c:axId val="611589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115737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Gender!$A$4</c:f>
              <c:strCache>
                <c:ptCount val="1"/>
                <c:pt idx="0">
                  <c:v>All Students</c:v>
                </c:pt>
              </c:strCache>
            </c:strRef>
          </c:tx>
          <c:cat>
            <c:strRef>
              <c:f>Gender!$B$3:$F$3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Gender!$B$4:$F$4</c:f>
              <c:numCache>
                <c:formatCode>General</c:formatCode>
                <c:ptCount val="5"/>
                <c:pt idx="0">
                  <c:v>55.7</c:v>
                </c:pt>
                <c:pt idx="1">
                  <c:v>53.2</c:v>
                </c:pt>
                <c:pt idx="2">
                  <c:v>53.9</c:v>
                </c:pt>
                <c:pt idx="3">
                  <c:v>53.6</c:v>
                </c:pt>
                <c:pt idx="4">
                  <c:v>48.4</c:v>
                </c:pt>
              </c:numCache>
            </c:numRef>
          </c:val>
        </c:ser>
        <c:ser>
          <c:idx val="1"/>
          <c:order val="1"/>
          <c:tx>
            <c:strRef>
              <c:f>Gender!$A$5</c:f>
              <c:strCache>
                <c:ptCount val="1"/>
                <c:pt idx="0">
                  <c:v>Male</c:v>
                </c:pt>
              </c:strCache>
            </c:strRef>
          </c:tx>
          <c:cat>
            <c:strRef>
              <c:f>Gender!$B$3:$F$3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Gender!$B$5:$F$5</c:f>
              <c:numCache>
                <c:formatCode>General</c:formatCode>
                <c:ptCount val="5"/>
                <c:pt idx="0" formatCode="0.0">
                  <c:v>56.8</c:v>
                </c:pt>
                <c:pt idx="1">
                  <c:v>52.7</c:v>
                </c:pt>
                <c:pt idx="2">
                  <c:v>52.7</c:v>
                </c:pt>
                <c:pt idx="3">
                  <c:v>54.1</c:v>
                </c:pt>
                <c:pt idx="4">
                  <c:v>48.6</c:v>
                </c:pt>
              </c:numCache>
            </c:numRef>
          </c:val>
        </c:ser>
        <c:ser>
          <c:idx val="2"/>
          <c:order val="2"/>
          <c:tx>
            <c:strRef>
              <c:f>Gender!$A$6</c:f>
              <c:strCache>
                <c:ptCount val="1"/>
                <c:pt idx="0">
                  <c:v>Female</c:v>
                </c:pt>
              </c:strCache>
            </c:strRef>
          </c:tx>
          <c:cat>
            <c:strRef>
              <c:f>Gender!$B$3:$F$3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Gender!$B$6:$F$6</c:f>
              <c:numCache>
                <c:formatCode>General</c:formatCode>
                <c:ptCount val="5"/>
                <c:pt idx="0">
                  <c:v>55.2</c:v>
                </c:pt>
                <c:pt idx="1">
                  <c:v>53.7</c:v>
                </c:pt>
                <c:pt idx="2" formatCode="0.0">
                  <c:v>55</c:v>
                </c:pt>
                <c:pt idx="3">
                  <c:v>53.3</c:v>
                </c:pt>
                <c:pt idx="4">
                  <c:v>48.6</c:v>
                </c:pt>
              </c:numCache>
            </c:numRef>
          </c:val>
        </c:ser>
        <c:axId val="61188736"/>
        <c:axId val="61206912"/>
      </c:barChart>
      <c:catAx>
        <c:axId val="61188736"/>
        <c:scaling>
          <c:orientation val="minMax"/>
        </c:scaling>
        <c:axPos val="b"/>
        <c:tickLblPos val="nextTo"/>
        <c:crossAx val="61206912"/>
        <c:crosses val="autoZero"/>
        <c:auto val="1"/>
        <c:lblAlgn val="ctr"/>
        <c:lblOffset val="100"/>
      </c:catAx>
      <c:valAx>
        <c:axId val="61206912"/>
        <c:scaling>
          <c:orientation val="minMax"/>
          <c:max val="70"/>
          <c:min val="0"/>
        </c:scaling>
        <c:axPos val="l"/>
        <c:majorGridlines/>
        <c:numFmt formatCode="General" sourceLinked="1"/>
        <c:tickLblPos val="nextTo"/>
        <c:crossAx val="6118873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DevEd!$A$5</c:f>
              <c:strCache>
                <c:ptCount val="1"/>
                <c:pt idx="0">
                  <c:v>Skagit Valley  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DevEd!$B$4:$F$4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DevEd!$B$5:$F$5</c:f>
              <c:numCache>
                <c:formatCode>0.0</c:formatCode>
                <c:ptCount val="5"/>
                <c:pt idx="0">
                  <c:v>53.8</c:v>
                </c:pt>
                <c:pt idx="1">
                  <c:v>58</c:v>
                </c:pt>
                <c:pt idx="2">
                  <c:v>57.7</c:v>
                </c:pt>
                <c:pt idx="3">
                  <c:v>56.9</c:v>
                </c:pt>
                <c:pt idx="4">
                  <c:v>53.3</c:v>
                </c:pt>
              </c:numCache>
            </c:numRef>
          </c:val>
        </c:ser>
        <c:ser>
          <c:idx val="1"/>
          <c:order val="1"/>
          <c:tx>
            <c:strRef>
              <c:f>DevEd!$A$6</c:f>
              <c:strCache>
                <c:ptCount val="1"/>
                <c:pt idx="0">
                  <c:v>Medium Colleges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DevEd!$B$4:$F$4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DevEd!$B$6:$F$6</c:f>
              <c:numCache>
                <c:formatCode>0.0</c:formatCode>
                <c:ptCount val="5"/>
                <c:pt idx="0">
                  <c:v>51.3</c:v>
                </c:pt>
                <c:pt idx="1">
                  <c:v>54.3</c:v>
                </c:pt>
                <c:pt idx="2">
                  <c:v>52.4</c:v>
                </c:pt>
                <c:pt idx="3">
                  <c:v>52.2</c:v>
                </c:pt>
                <c:pt idx="4">
                  <c:v>54.4</c:v>
                </c:pt>
              </c:numCache>
            </c:numRef>
          </c:val>
        </c:ser>
        <c:axId val="61105280"/>
        <c:axId val="61106816"/>
      </c:barChart>
      <c:catAx>
        <c:axId val="61105280"/>
        <c:scaling>
          <c:orientation val="minMax"/>
        </c:scaling>
        <c:axPos val="b"/>
        <c:tickLblPos val="nextTo"/>
        <c:crossAx val="61106816"/>
        <c:crosses val="autoZero"/>
        <c:auto val="1"/>
        <c:lblAlgn val="ctr"/>
        <c:lblOffset val="100"/>
      </c:catAx>
      <c:valAx>
        <c:axId val="61106816"/>
        <c:scaling>
          <c:orientation val="minMax"/>
          <c:max val="70"/>
          <c:min val="0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110528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'1stGen'!$A$3</c:f>
              <c:strCache>
                <c:ptCount val="1"/>
                <c:pt idx="0">
                  <c:v>Skagit Valley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'1stGen'!$B$2:$F$2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'1stGen'!$B$3:$F$3</c:f>
              <c:numCache>
                <c:formatCode>0.0</c:formatCode>
                <c:ptCount val="5"/>
                <c:pt idx="0">
                  <c:v>52.2</c:v>
                </c:pt>
                <c:pt idx="1">
                  <c:v>56</c:v>
                </c:pt>
                <c:pt idx="2">
                  <c:v>50.7</c:v>
                </c:pt>
                <c:pt idx="3">
                  <c:v>49.8</c:v>
                </c:pt>
                <c:pt idx="4">
                  <c:v>47.5</c:v>
                </c:pt>
              </c:numCache>
            </c:numRef>
          </c:val>
        </c:ser>
        <c:ser>
          <c:idx val="1"/>
          <c:order val="1"/>
          <c:tx>
            <c:strRef>
              <c:f>'1stGen'!$A$4</c:f>
              <c:strCache>
                <c:ptCount val="1"/>
                <c:pt idx="0">
                  <c:v>Medium Colleges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'1stGen'!$B$2:$F$2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'1stGen'!$B$4:$F$4</c:f>
              <c:numCache>
                <c:formatCode>0.0</c:formatCode>
                <c:ptCount val="5"/>
                <c:pt idx="0">
                  <c:v>49.3</c:v>
                </c:pt>
                <c:pt idx="1">
                  <c:v>51.7</c:v>
                </c:pt>
                <c:pt idx="2">
                  <c:v>51</c:v>
                </c:pt>
                <c:pt idx="3">
                  <c:v>49.4</c:v>
                </c:pt>
                <c:pt idx="4">
                  <c:v>51.4</c:v>
                </c:pt>
              </c:numCache>
            </c:numRef>
          </c:val>
        </c:ser>
        <c:axId val="61288448"/>
        <c:axId val="61289984"/>
      </c:barChart>
      <c:catAx>
        <c:axId val="61288448"/>
        <c:scaling>
          <c:orientation val="minMax"/>
        </c:scaling>
        <c:axPos val="b"/>
        <c:tickLblPos val="nextTo"/>
        <c:crossAx val="61289984"/>
        <c:crosses val="autoZero"/>
        <c:auto val="1"/>
        <c:lblAlgn val="ctr"/>
        <c:lblOffset val="100"/>
      </c:catAx>
      <c:valAx>
        <c:axId val="61289984"/>
        <c:scaling>
          <c:orientation val="minMax"/>
          <c:max val="70"/>
          <c:min val="0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800" baseline="0"/>
            </a:pPr>
            <a:endParaRPr lang="en-US"/>
          </a:p>
        </c:txPr>
        <c:crossAx val="6128844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7D84-C1EE-40F3-AAB3-A19C27AB13D0}" type="datetimeFigureOut">
              <a:rPr lang="en-US" smtClean="0"/>
              <a:pPr/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7D84-C1EE-40F3-AAB3-A19C27AB13D0}" type="datetimeFigureOut">
              <a:rPr lang="en-US" smtClean="0"/>
              <a:pPr/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7D84-C1EE-40F3-AAB3-A19C27AB13D0}" type="datetimeFigureOut">
              <a:rPr lang="en-US" smtClean="0"/>
              <a:pPr/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7D84-C1EE-40F3-AAB3-A19C27AB13D0}" type="datetimeFigureOut">
              <a:rPr lang="en-US" smtClean="0"/>
              <a:pPr/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7D84-C1EE-40F3-AAB3-A19C27AB13D0}" type="datetimeFigureOut">
              <a:rPr lang="en-US" smtClean="0"/>
              <a:pPr/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7D84-C1EE-40F3-AAB3-A19C27AB13D0}" type="datetimeFigureOut">
              <a:rPr lang="en-US" smtClean="0"/>
              <a:pPr/>
              <a:t>8/3/2010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7D84-C1EE-40F3-AAB3-A19C27AB13D0}" type="datetimeFigureOut">
              <a:rPr lang="en-US" smtClean="0"/>
              <a:pPr/>
              <a:t>8/3/2010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7D84-C1EE-40F3-AAB3-A19C27AB13D0}" type="datetimeFigureOut">
              <a:rPr lang="en-US" smtClean="0"/>
              <a:pPr/>
              <a:t>8/3/2010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7D84-C1EE-40F3-AAB3-A19C27AB13D0}" type="datetimeFigureOut">
              <a:rPr lang="en-US" smtClean="0"/>
              <a:pPr/>
              <a:t>8/3/2010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7D84-C1EE-40F3-AAB3-A19C27AB13D0}" type="datetimeFigureOut">
              <a:rPr lang="en-US" smtClean="0"/>
              <a:pPr/>
              <a:t>8/3/2010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7D84-C1EE-40F3-AAB3-A19C27AB13D0}" type="datetimeFigureOut">
              <a:rPr lang="en-US" smtClean="0"/>
              <a:pPr/>
              <a:t>8/3/2010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07D84-C1EE-40F3-AAB3-A19C27AB13D0}" type="datetimeFigureOut">
              <a:rPr lang="en-US" smtClean="0"/>
              <a:pPr/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590800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CCSSE 2010:</a:t>
            </a:r>
            <a:br>
              <a:rPr lang="en-US" dirty="0" smtClean="0"/>
            </a:br>
            <a:r>
              <a:rPr lang="en-US" dirty="0" smtClean="0"/>
              <a:t>SVC Benchmark Data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486400"/>
            <a:ext cx="4953000" cy="1066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Note:  Benchmark survey items are listed in the Appendix (slides 9-14)</a:t>
            </a:r>
            <a:endParaRPr lang="en-US" sz="2400" dirty="0"/>
          </a:p>
        </p:txBody>
      </p:sp>
      <p:pic>
        <p:nvPicPr>
          <p:cNvPr id="4" name="Picture 3" descr="svc color log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2743786" cy="1562434"/>
          </a:xfrm>
          <a:prstGeom prst="rect">
            <a:avLst/>
          </a:prstGeom>
        </p:spPr>
      </p:pic>
      <p:pic>
        <p:nvPicPr>
          <p:cNvPr id="5" name="Picture 4" descr="CCSSE-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34125" y="5448300"/>
            <a:ext cx="2809875" cy="14097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851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Appendix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Benchmark Items by Category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Active &amp; Collaborative Learning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During the current school year, how often have you: </a:t>
            </a:r>
          </a:p>
          <a:p>
            <a:r>
              <a:rPr lang="en-US" dirty="0" smtClean="0"/>
              <a:t>Asked questions in class or contributed to class discussions</a:t>
            </a:r>
          </a:p>
          <a:p>
            <a:r>
              <a:rPr lang="en-US" dirty="0" smtClean="0"/>
              <a:t>Made a class presentation</a:t>
            </a:r>
          </a:p>
          <a:p>
            <a:r>
              <a:rPr lang="en-US" dirty="0" smtClean="0"/>
              <a:t>Worked with other students on projects during class</a:t>
            </a:r>
          </a:p>
          <a:p>
            <a:r>
              <a:rPr lang="en-US" dirty="0" smtClean="0"/>
              <a:t>Worked with classmates outside of class to prepare class assignments</a:t>
            </a:r>
          </a:p>
          <a:p>
            <a:r>
              <a:rPr lang="en-US" dirty="0" smtClean="0"/>
              <a:t>Tutored or taught other students (paid or voluntary)</a:t>
            </a:r>
          </a:p>
          <a:p>
            <a:r>
              <a:rPr lang="en-US" dirty="0" smtClean="0"/>
              <a:t>Participated in a community-based project as a part of a regular course</a:t>
            </a:r>
          </a:p>
          <a:p>
            <a:r>
              <a:rPr lang="en-US" dirty="0" smtClean="0"/>
              <a:t>Discussed ideas from your readings or classes with others outside of class (students, family members, co-workers, etc.)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Student Effort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During the current school year, how often have you: </a:t>
            </a:r>
          </a:p>
          <a:p>
            <a:r>
              <a:rPr lang="en-US" dirty="0" smtClean="0"/>
              <a:t>Prepared two or more drafts of a paper or assignment before turning it in</a:t>
            </a:r>
          </a:p>
          <a:p>
            <a:r>
              <a:rPr lang="en-US" dirty="0" smtClean="0"/>
              <a:t>Worked on a paper or project that required integrating ideas or information from various sources</a:t>
            </a:r>
          </a:p>
          <a:p>
            <a:r>
              <a:rPr lang="en-US" dirty="0" smtClean="0"/>
              <a:t>Come to class without completing readings or assignments </a:t>
            </a:r>
          </a:p>
          <a:p>
            <a:r>
              <a:rPr lang="en-US" dirty="0" smtClean="0"/>
              <a:t>Used peer or other tutoring services</a:t>
            </a:r>
          </a:p>
          <a:p>
            <a:r>
              <a:rPr lang="en-US" dirty="0" smtClean="0"/>
              <a:t>Used skill labs</a:t>
            </a:r>
          </a:p>
          <a:p>
            <a:r>
              <a:rPr lang="en-US" dirty="0" smtClean="0"/>
              <a:t>Used a computer lab</a:t>
            </a:r>
          </a:p>
          <a:p>
            <a:pPr>
              <a:buNone/>
            </a:pPr>
            <a:r>
              <a:rPr lang="en-US" dirty="0" smtClean="0"/>
              <a:t>During the current school year: </a:t>
            </a:r>
          </a:p>
          <a:p>
            <a:r>
              <a:rPr lang="en-US" dirty="0" smtClean="0"/>
              <a:t>How many books did you read on your own (not assigned) for personal enjoyment or academic enrichment</a:t>
            </a:r>
          </a:p>
          <a:p>
            <a:r>
              <a:rPr lang="en-US" dirty="0" smtClean="0"/>
              <a:t>How many hours did you spend in a typical week preparing for class (studying, reading, writing, rehearsing, or other activities related to your program)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Academic Challenge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During the current school year, how often have you: </a:t>
            </a:r>
          </a:p>
          <a:p>
            <a:r>
              <a:rPr lang="en-US" dirty="0" smtClean="0"/>
              <a:t>Worked harder than you thought you could to meet an instructor’s standards or expectations</a:t>
            </a:r>
          </a:p>
          <a:p>
            <a:pPr>
              <a:buNone/>
            </a:pPr>
            <a:r>
              <a:rPr lang="en-US" dirty="0" smtClean="0"/>
              <a:t>How much does your coursework at this college emphasize: </a:t>
            </a:r>
          </a:p>
          <a:p>
            <a:r>
              <a:rPr lang="en-US" dirty="0" smtClean="0"/>
              <a:t>Analyzing the basic elements of an idea, experience, or theory</a:t>
            </a:r>
          </a:p>
          <a:p>
            <a:r>
              <a:rPr lang="en-US" dirty="0" smtClean="0"/>
              <a:t>Synthesizing and organizing ideas, information, or experiences in new ways</a:t>
            </a:r>
          </a:p>
          <a:p>
            <a:r>
              <a:rPr lang="en-US" dirty="0" smtClean="0"/>
              <a:t>Making judgments about the value or soundness of information, arguments, or methods</a:t>
            </a:r>
          </a:p>
          <a:p>
            <a:r>
              <a:rPr lang="en-US" dirty="0" smtClean="0"/>
              <a:t>Applying theories or concepts to practical problems or in new situations</a:t>
            </a:r>
          </a:p>
          <a:p>
            <a:r>
              <a:rPr lang="en-US" dirty="0" smtClean="0"/>
              <a:t>Using information you have read or heard to perform a new skill</a:t>
            </a:r>
          </a:p>
          <a:p>
            <a:pPr>
              <a:buNone/>
            </a:pPr>
            <a:r>
              <a:rPr lang="en-US" dirty="0" smtClean="0"/>
              <a:t>During the current school year: </a:t>
            </a:r>
          </a:p>
          <a:p>
            <a:r>
              <a:rPr lang="en-US" dirty="0" smtClean="0"/>
              <a:t>How many assigned textbooks, manuals, books, or book-length packs of course readings did you read</a:t>
            </a:r>
          </a:p>
          <a:p>
            <a:r>
              <a:rPr lang="en-US" dirty="0" smtClean="0"/>
              <a:t>How many papers or reports of any length did you write</a:t>
            </a:r>
          </a:p>
          <a:p>
            <a:r>
              <a:rPr lang="en-US" dirty="0" smtClean="0"/>
              <a:t>To what extent have your examinations challenged you to do your best work</a:t>
            </a:r>
          </a:p>
          <a:p>
            <a:pPr>
              <a:buNone/>
            </a:pPr>
            <a:r>
              <a:rPr lang="en-US" dirty="0" smtClean="0"/>
              <a:t>How much does this college emphasize: </a:t>
            </a:r>
          </a:p>
          <a:p>
            <a:r>
              <a:rPr lang="en-US" dirty="0" smtClean="0"/>
              <a:t>Encouraging you to spend significant amounts of time studying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Student-Faculty Interaction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During the current school year, how often have you: </a:t>
            </a:r>
          </a:p>
          <a:p>
            <a:r>
              <a:rPr lang="en-US" dirty="0" smtClean="0"/>
              <a:t>Used e-mail to communicate with an instructor</a:t>
            </a:r>
          </a:p>
          <a:p>
            <a:r>
              <a:rPr lang="en-US" dirty="0" smtClean="0"/>
              <a:t>Discussed grades or assignments with an instructor</a:t>
            </a:r>
          </a:p>
          <a:p>
            <a:r>
              <a:rPr lang="en-US" dirty="0" smtClean="0"/>
              <a:t>Talked about career plans with an instructor or advisor</a:t>
            </a:r>
          </a:p>
          <a:p>
            <a:r>
              <a:rPr lang="en-US" dirty="0" smtClean="0"/>
              <a:t>Discussed ideas from your readings or classes with instructors outside of class</a:t>
            </a:r>
          </a:p>
          <a:p>
            <a:r>
              <a:rPr lang="en-US" dirty="0" smtClean="0"/>
              <a:t>Received prompt feedback (written or oral) from instructors on your performance</a:t>
            </a:r>
          </a:p>
          <a:p>
            <a:r>
              <a:rPr lang="en-US" dirty="0" smtClean="0"/>
              <a:t>Worked with instructors on activities other than coursework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Support for Learners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How much does this college emphasize: </a:t>
            </a:r>
          </a:p>
          <a:p>
            <a:r>
              <a:rPr lang="en-US" dirty="0" smtClean="0"/>
              <a:t>Providing the support you need to help you succeed at this college</a:t>
            </a:r>
          </a:p>
          <a:p>
            <a:r>
              <a:rPr lang="en-US" dirty="0" smtClean="0"/>
              <a:t>Encouraging contact among students from different economic, social, and racial or ethnic backgrounds</a:t>
            </a:r>
          </a:p>
          <a:p>
            <a:r>
              <a:rPr lang="en-US" dirty="0" smtClean="0"/>
              <a:t>Helping you cope with your nonacademic responsibilities (work, family, etc.)</a:t>
            </a:r>
          </a:p>
          <a:p>
            <a:r>
              <a:rPr lang="en-US" dirty="0" smtClean="0"/>
              <a:t>Providing the support you need to thrive socially</a:t>
            </a:r>
          </a:p>
          <a:p>
            <a:r>
              <a:rPr lang="en-US" dirty="0" smtClean="0"/>
              <a:t>Providing the financial support you need to afford your education</a:t>
            </a:r>
          </a:p>
          <a:p>
            <a:pPr>
              <a:buNone/>
            </a:pPr>
            <a:r>
              <a:rPr lang="en-US" dirty="0" smtClean="0"/>
              <a:t>During the current school year, how often have you: </a:t>
            </a:r>
          </a:p>
          <a:p>
            <a:r>
              <a:rPr lang="en-US" dirty="0" smtClean="0"/>
              <a:t>Used academic advising/planning services</a:t>
            </a:r>
          </a:p>
          <a:p>
            <a:r>
              <a:rPr lang="en-US" dirty="0" smtClean="0"/>
              <a:t>Used career counseling services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 CCSSE Benchmarks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9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2010 CCSSE Benchmarks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57201" y="1295400"/>
          <a:ext cx="8153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SVC 2007 &amp; 2010 Benchmarks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Benchmarks – SVC &amp; the Northwest Consortium Colleges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2010 Benchmarks – </a:t>
            </a:r>
            <a:br>
              <a:rPr lang="en-US" dirty="0" smtClean="0"/>
            </a:br>
            <a:r>
              <a:rPr lang="en-US" dirty="0" smtClean="0"/>
              <a:t>SVC Full-time &amp; Part-time Students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2010 Benchmarks – </a:t>
            </a:r>
            <a:br>
              <a:rPr lang="en-US" dirty="0" smtClean="0"/>
            </a:br>
            <a:r>
              <a:rPr lang="en-US" dirty="0" smtClean="0"/>
              <a:t>SVC Male &amp; Female Students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Benchmarks for Developmental Students – SVC vs. Medium Colleges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Benchmarks for First Generation Students – SVC vs. Medium Colleges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98</TotalTime>
  <Words>590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CCSSE 2010: SVC Benchmark Data   </vt:lpstr>
      <vt:lpstr>2007 CCSSE Benchmarks</vt:lpstr>
      <vt:lpstr>2010 CCSSE Benchmarks</vt:lpstr>
      <vt:lpstr>SVC 2007 &amp; 2010 Benchmarks</vt:lpstr>
      <vt:lpstr>Benchmarks – SVC &amp; the Northwest Consortium Colleges</vt:lpstr>
      <vt:lpstr>2010 Benchmarks –  SVC Full-time &amp; Part-time Students</vt:lpstr>
      <vt:lpstr>2010 Benchmarks –  SVC Male &amp; Female Students</vt:lpstr>
      <vt:lpstr>Benchmarks for Developmental Students – SVC vs. Medium Colleges</vt:lpstr>
      <vt:lpstr>Benchmarks for First Generation Students – SVC vs. Medium Colleges</vt:lpstr>
      <vt:lpstr>Appendix  Benchmark Items by Category</vt:lpstr>
      <vt:lpstr>Active &amp; Collaborative Learning</vt:lpstr>
      <vt:lpstr>Student Effort</vt:lpstr>
      <vt:lpstr>Academic Challenge</vt:lpstr>
      <vt:lpstr>Student-Faculty Interaction</vt:lpstr>
      <vt:lpstr>Support for Learners</vt:lpstr>
    </vt:vector>
  </TitlesOfParts>
  <Company>Skagit Valley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M Pettitt</dc:creator>
  <cp:lastModifiedBy>Dr. M Pettitt</cp:lastModifiedBy>
  <cp:revision>15</cp:revision>
  <dcterms:created xsi:type="dcterms:W3CDTF">2010-08-02T21:57:13Z</dcterms:created>
  <dcterms:modified xsi:type="dcterms:W3CDTF">2010-08-03T20:47:35Z</dcterms:modified>
</cp:coreProperties>
</file>