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6" r:id="rId4"/>
    <p:sldId id="275" r:id="rId5"/>
    <p:sldId id="258" r:id="rId6"/>
    <p:sldId id="272" r:id="rId7"/>
    <p:sldId id="271" r:id="rId8"/>
    <p:sldId id="261" r:id="rId9"/>
    <p:sldId id="262" r:id="rId10"/>
    <p:sldId id="273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v.skagit.edu\datastor\EmpDept\IR\CCSSE\CCSSE%202012\CCSSE_Benchmarks_Data_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v.skagit.edu\datastor\EmpDept\IR\CCSSE\CCSSE%202012\CCSSE_Benchmarks_Data_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v.skagit.edu\datastor\EmpDept\IR\CCSSE\CCSSE%202012\CCSSE_Benchmarks_Data_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v.skagit.edu\datastor\EmpDept\IR\CCSSE\CCSSE%202012\CCSSE_Benchmarks_Data_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v.skagit.edu\datastor\EmpDept\IR\CCSSE\CCSSE%202012\CCSSE_Benchmarks_Data_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Overview!$A$24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3"/>
            </a:solidFill>
          </c:spPr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b="1" baseline="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Overview!$B$23:$F$23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Overview!$B$24:$F$24</c:f>
              <c:numCache>
                <c:formatCode>0.0</c:formatCode>
                <c:ptCount val="5"/>
                <c:pt idx="0" formatCode="General">
                  <c:v>58.3</c:v>
                </c:pt>
                <c:pt idx="1">
                  <c:v>53</c:v>
                </c:pt>
                <c:pt idx="2" formatCode="General">
                  <c:v>53.7</c:v>
                </c:pt>
                <c:pt idx="3" formatCode="General">
                  <c:v>56.6</c:v>
                </c:pt>
                <c:pt idx="4" formatCode="General">
                  <c:v>52.1</c:v>
                </c:pt>
              </c:numCache>
            </c:numRef>
          </c:val>
        </c:ser>
        <c:ser>
          <c:idx val="1"/>
          <c:order val="1"/>
          <c:tx>
            <c:strRef>
              <c:f>Overview!$A$25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Overview!$B$23:$F$23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Overview!$B$25:$F$25</c:f>
              <c:numCache>
                <c:formatCode>General</c:formatCode>
                <c:ptCount val="5"/>
                <c:pt idx="0">
                  <c:v>55.7</c:v>
                </c:pt>
                <c:pt idx="1">
                  <c:v>53.2</c:v>
                </c:pt>
                <c:pt idx="2">
                  <c:v>53.9</c:v>
                </c:pt>
                <c:pt idx="3">
                  <c:v>53.6</c:v>
                </c:pt>
                <c:pt idx="4">
                  <c:v>48.4</c:v>
                </c:pt>
              </c:numCache>
            </c:numRef>
          </c:val>
        </c:ser>
        <c:ser>
          <c:idx val="2"/>
          <c:order val="2"/>
          <c:tx>
            <c:strRef>
              <c:f>Overview!$A$26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</c:spPr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b="1" baseline="0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Overview!$B$23:$F$23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Overview!$B$26:$F$26</c:f>
              <c:numCache>
                <c:formatCode>General</c:formatCode>
                <c:ptCount val="5"/>
                <c:pt idx="0">
                  <c:v>58.7</c:v>
                </c:pt>
                <c:pt idx="1">
                  <c:v>55.4</c:v>
                </c:pt>
                <c:pt idx="2">
                  <c:v>56.1</c:v>
                </c:pt>
                <c:pt idx="3">
                  <c:v>54.3</c:v>
                </c:pt>
                <c:pt idx="4">
                  <c:v>50.2</c:v>
                </c:pt>
              </c:numCache>
            </c:numRef>
          </c:val>
        </c:ser>
        <c:axId val="75991296"/>
        <c:axId val="76001280"/>
      </c:barChart>
      <c:catAx>
        <c:axId val="75991296"/>
        <c:scaling>
          <c:orientation val="minMax"/>
        </c:scaling>
        <c:axPos val="b"/>
        <c:tickLblPos val="nextTo"/>
        <c:crossAx val="76001280"/>
        <c:crosses val="autoZero"/>
        <c:auto val="1"/>
        <c:lblAlgn val="ctr"/>
        <c:lblOffset val="100"/>
      </c:catAx>
      <c:valAx>
        <c:axId val="76001280"/>
        <c:scaling>
          <c:orientation val="minMax"/>
        </c:scaling>
        <c:axPos val="l"/>
        <c:majorGridlines/>
        <c:numFmt formatCode="General" sourceLinked="1"/>
        <c:tickLblPos val="nextTo"/>
        <c:crossAx val="7599129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Overview!$A$68</c:f>
              <c:strCache>
                <c:ptCount val="1"/>
                <c:pt idx="0">
                  <c:v>SVC</c:v>
                </c:pt>
              </c:strCache>
            </c:strRef>
          </c:tx>
          <c:dLbls>
            <c:txPr>
              <a:bodyPr/>
              <a:lstStyle/>
              <a:p>
                <a:pPr>
                  <a:defRPr b="1" baseline="0"/>
                </a:pPr>
                <a:endParaRPr lang="en-US"/>
              </a:p>
            </c:txPr>
            <c:showVal val="1"/>
          </c:dLbls>
          <c:cat>
            <c:strRef>
              <c:f>Overview!$B$67:$F$67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Overview!$B$68:$F$68</c:f>
              <c:numCache>
                <c:formatCode>General</c:formatCode>
                <c:ptCount val="5"/>
                <c:pt idx="0">
                  <c:v>58.7</c:v>
                </c:pt>
                <c:pt idx="1">
                  <c:v>55.4</c:v>
                </c:pt>
                <c:pt idx="2">
                  <c:v>56.1</c:v>
                </c:pt>
                <c:pt idx="3">
                  <c:v>54.3</c:v>
                </c:pt>
                <c:pt idx="4">
                  <c:v>50.2</c:v>
                </c:pt>
              </c:numCache>
            </c:numRef>
          </c:val>
        </c:ser>
        <c:ser>
          <c:idx val="1"/>
          <c:order val="1"/>
          <c:tx>
            <c:strRef>
              <c:f>Overview!$A$69</c:f>
              <c:strCache>
                <c:ptCount val="1"/>
                <c:pt idx="0">
                  <c:v>Medium Colleges</c:v>
                </c:pt>
              </c:strCache>
            </c:strRef>
          </c:tx>
          <c:cat>
            <c:strRef>
              <c:f>Overview!$B$67:$F$67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Overview!$B$69:$F$69</c:f>
              <c:numCache>
                <c:formatCode>General</c:formatCode>
                <c:ptCount val="5"/>
                <c:pt idx="0" formatCode="0.0">
                  <c:v>49.9</c:v>
                </c:pt>
                <c:pt idx="1">
                  <c:v>50.2</c:v>
                </c:pt>
                <c:pt idx="2" formatCode="0.0">
                  <c:v>49.9</c:v>
                </c:pt>
                <c:pt idx="3">
                  <c:v>50.1</c:v>
                </c:pt>
                <c:pt idx="4">
                  <c:v>50.1</c:v>
                </c:pt>
              </c:numCache>
            </c:numRef>
          </c:val>
        </c:ser>
        <c:ser>
          <c:idx val="2"/>
          <c:order val="2"/>
          <c:tx>
            <c:strRef>
              <c:f>Overview!$A$70</c:f>
              <c:strCache>
                <c:ptCount val="1"/>
                <c:pt idx="0">
                  <c:v>All Colleges</c:v>
                </c:pt>
              </c:strCache>
            </c:strRef>
          </c:tx>
          <c:cat>
            <c:strRef>
              <c:f>Overview!$B$67:$F$67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Overview!$B$70:$F$70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axId val="43009152"/>
        <c:axId val="43010688"/>
      </c:barChart>
      <c:catAx>
        <c:axId val="43009152"/>
        <c:scaling>
          <c:orientation val="minMax"/>
        </c:scaling>
        <c:axPos val="b"/>
        <c:tickLblPos val="nextTo"/>
        <c:crossAx val="43010688"/>
        <c:crosses val="autoZero"/>
        <c:auto val="1"/>
        <c:lblAlgn val="ctr"/>
        <c:lblOffset val="100"/>
      </c:catAx>
      <c:valAx>
        <c:axId val="43010688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4300915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Overview!$A$45</c:f>
              <c:strCache>
                <c:ptCount val="1"/>
                <c:pt idx="0">
                  <c:v>SVC</c:v>
                </c:pt>
              </c:strCache>
            </c:strRef>
          </c:tx>
          <c:dLbls>
            <c:txPr>
              <a:bodyPr/>
              <a:lstStyle/>
              <a:p>
                <a:pPr>
                  <a:defRPr b="1" baseline="0"/>
                </a:pPr>
                <a:endParaRPr lang="en-US"/>
              </a:p>
            </c:txPr>
            <c:showVal val="1"/>
          </c:dLbls>
          <c:cat>
            <c:strRef>
              <c:f>Overview!$B$44:$F$44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Overview!$B$45:$F$45</c:f>
              <c:numCache>
                <c:formatCode>General</c:formatCode>
                <c:ptCount val="5"/>
                <c:pt idx="0">
                  <c:v>58.7</c:v>
                </c:pt>
                <c:pt idx="1">
                  <c:v>55.4</c:v>
                </c:pt>
                <c:pt idx="2">
                  <c:v>56.1</c:v>
                </c:pt>
                <c:pt idx="3">
                  <c:v>54.3</c:v>
                </c:pt>
                <c:pt idx="4">
                  <c:v>50.2</c:v>
                </c:pt>
              </c:numCache>
            </c:numRef>
          </c:val>
        </c:ser>
        <c:ser>
          <c:idx val="1"/>
          <c:order val="1"/>
          <c:tx>
            <c:strRef>
              <c:f>Overview!$A$46</c:f>
              <c:strCache>
                <c:ptCount val="1"/>
                <c:pt idx="0">
                  <c:v>Northwest Consortium</c:v>
                </c:pt>
              </c:strCache>
            </c:strRef>
          </c:tx>
          <c:cat>
            <c:strRef>
              <c:f>Overview!$B$44:$F$44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Overview!$B$46:$F$46</c:f>
              <c:numCache>
                <c:formatCode>General</c:formatCode>
                <c:ptCount val="5"/>
                <c:pt idx="0">
                  <c:v>54.5</c:v>
                </c:pt>
                <c:pt idx="1">
                  <c:v>52.5</c:v>
                </c:pt>
                <c:pt idx="2">
                  <c:v>52.3</c:v>
                </c:pt>
                <c:pt idx="3">
                  <c:v>50.4</c:v>
                </c:pt>
                <c:pt idx="4">
                  <c:v>49.2</c:v>
                </c:pt>
              </c:numCache>
            </c:numRef>
          </c:val>
        </c:ser>
        <c:ser>
          <c:idx val="2"/>
          <c:order val="2"/>
          <c:tx>
            <c:strRef>
              <c:f>Overview!$A$47</c:f>
              <c:strCache>
                <c:ptCount val="1"/>
                <c:pt idx="0">
                  <c:v>ATD Colleges</c:v>
                </c:pt>
              </c:strCache>
            </c:strRef>
          </c:tx>
          <c:dLbls>
            <c:dLbl>
              <c:idx val="0"/>
              <c:layout>
                <c:manualLayout>
                  <c:x val="4.8076923076923106E-3"/>
                  <c:y val="1.6908212560386472E-2"/>
                </c:manualLayout>
              </c:layout>
              <c:showVal val="1"/>
            </c:dLbl>
            <c:dLbl>
              <c:idx val="1"/>
              <c:layout>
                <c:manualLayout>
                  <c:x val="1.4423076923076919E-2"/>
                  <c:y val="7.2463768115942091E-3"/>
                </c:manualLayout>
              </c:layout>
              <c:showVal val="1"/>
            </c:dLbl>
            <c:dLbl>
              <c:idx val="3"/>
              <c:layout>
                <c:manualLayout>
                  <c:x val="1.6025641025641025E-3"/>
                  <c:y val="1.6908212560386472E-2"/>
                </c:manualLayout>
              </c:layout>
              <c:showVal val="1"/>
            </c:dLbl>
            <c:txPr>
              <a:bodyPr/>
              <a:lstStyle/>
              <a:p>
                <a:pPr>
                  <a:defRPr b="1" baseline="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Overview!$B$44:$F$44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Overview!$B$47:$F$47</c:f>
              <c:numCache>
                <c:formatCode>General</c:formatCode>
                <c:ptCount val="5"/>
                <c:pt idx="0">
                  <c:v>49.6</c:v>
                </c:pt>
                <c:pt idx="1">
                  <c:v>50.3</c:v>
                </c:pt>
                <c:pt idx="2">
                  <c:v>49.7</c:v>
                </c:pt>
                <c:pt idx="3">
                  <c:v>49.6</c:v>
                </c:pt>
                <c:pt idx="4">
                  <c:v>50.6</c:v>
                </c:pt>
              </c:numCache>
            </c:numRef>
          </c:val>
        </c:ser>
        <c:axId val="76284672"/>
        <c:axId val="76286208"/>
      </c:barChart>
      <c:catAx>
        <c:axId val="76284672"/>
        <c:scaling>
          <c:orientation val="minMax"/>
        </c:scaling>
        <c:axPos val="b"/>
        <c:tickLblPos val="nextTo"/>
        <c:crossAx val="76286208"/>
        <c:crosses val="autoZero"/>
        <c:auto val="1"/>
        <c:lblAlgn val="ctr"/>
        <c:lblOffset val="100"/>
      </c:catAx>
      <c:valAx>
        <c:axId val="76286208"/>
        <c:scaling>
          <c:orientation val="minMax"/>
          <c:max val="70"/>
          <c:min val="0"/>
        </c:scaling>
        <c:axPos val="l"/>
        <c:majorGridlines/>
        <c:numFmt formatCode="General" sourceLinked="1"/>
        <c:tickLblPos val="nextTo"/>
        <c:crossAx val="7628467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PT_FT!$A$3</c:f>
              <c:strCache>
                <c:ptCount val="1"/>
                <c:pt idx="0">
                  <c:v>All Students</c:v>
                </c:pt>
              </c:strCache>
            </c:strRef>
          </c:tx>
          <c:cat>
            <c:strRef>
              <c:f>PT_FT!$B$2:$F$2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PT_FT!$B$3:$F$3</c:f>
              <c:numCache>
                <c:formatCode>General</c:formatCode>
                <c:ptCount val="5"/>
                <c:pt idx="0">
                  <c:v>58.7</c:v>
                </c:pt>
                <c:pt idx="1">
                  <c:v>55.4</c:v>
                </c:pt>
                <c:pt idx="2">
                  <c:v>56.1</c:v>
                </c:pt>
                <c:pt idx="3">
                  <c:v>54.3</c:v>
                </c:pt>
                <c:pt idx="4">
                  <c:v>50.2</c:v>
                </c:pt>
              </c:numCache>
            </c:numRef>
          </c:val>
        </c:ser>
        <c:ser>
          <c:idx val="1"/>
          <c:order val="1"/>
          <c:tx>
            <c:strRef>
              <c:f>PT_FT!$A$4</c:f>
              <c:strCache>
                <c:ptCount val="1"/>
                <c:pt idx="0">
                  <c:v>Full-Time</c:v>
                </c:pt>
              </c:strCache>
            </c:strRef>
          </c:tx>
          <c:dLbls>
            <c:txPr>
              <a:bodyPr/>
              <a:lstStyle/>
              <a:p>
                <a:pPr>
                  <a:defRPr b="1" baseline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PT_FT!$B$2:$F$2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PT_FT!$B$4:$F$4</c:f>
              <c:numCache>
                <c:formatCode>0.0</c:formatCode>
                <c:ptCount val="5"/>
                <c:pt idx="0">
                  <c:v>63.2</c:v>
                </c:pt>
                <c:pt idx="1">
                  <c:v>59.9</c:v>
                </c:pt>
                <c:pt idx="2" formatCode="General">
                  <c:v>61.2</c:v>
                </c:pt>
                <c:pt idx="3" formatCode="General">
                  <c:v>58.1</c:v>
                </c:pt>
                <c:pt idx="4" formatCode="General">
                  <c:v>53.4</c:v>
                </c:pt>
              </c:numCache>
            </c:numRef>
          </c:val>
        </c:ser>
        <c:ser>
          <c:idx val="2"/>
          <c:order val="2"/>
          <c:tx>
            <c:strRef>
              <c:f>PT_FT!$A$5</c:f>
              <c:strCache>
                <c:ptCount val="1"/>
                <c:pt idx="0">
                  <c:v>Part -Time</c:v>
                </c:pt>
              </c:strCache>
            </c:strRef>
          </c:tx>
          <c:dLbls>
            <c:dLbl>
              <c:idx val="0"/>
              <c:layout>
                <c:manualLayout>
                  <c:x val="1.1904761904761911E-2"/>
                  <c:y val="2.5641025641025663E-3"/>
                </c:manualLayout>
              </c:layout>
              <c:showVal val="1"/>
            </c:dLbl>
            <c:dLbl>
              <c:idx val="1"/>
              <c:layout>
                <c:manualLayout>
                  <c:x val="5.9523809523809521E-3"/>
                  <c:y val="2.5641025641025663E-3"/>
                </c:manualLayout>
              </c:layout>
              <c:showVal val="1"/>
            </c:dLbl>
            <c:dLbl>
              <c:idx val="2"/>
              <c:layout>
                <c:manualLayout>
                  <c:x val="1.7857142857142856E-2"/>
                  <c:y val="2.5641025641025663E-3"/>
                </c:manualLayout>
              </c:layout>
              <c:showVal val="1"/>
            </c:dLbl>
            <c:dLbl>
              <c:idx val="3"/>
              <c:layout>
                <c:manualLayout>
                  <c:x val="1.1904761904761911E-2"/>
                  <c:y val="-2.5641025641025663E-3"/>
                </c:manualLayout>
              </c:layout>
              <c:showVal val="1"/>
            </c:dLbl>
            <c:dLbl>
              <c:idx val="4"/>
              <c:layout>
                <c:manualLayout>
                  <c:x val="4.464285714285714E-3"/>
                  <c:y val="1.0256410256410281E-2"/>
                </c:manualLayout>
              </c:layout>
              <c:showVal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b="1" baseline="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PT_FT!$B$2:$F$2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PT_FT!$B$5:$F$5</c:f>
              <c:numCache>
                <c:formatCode>0.0</c:formatCode>
                <c:ptCount val="5"/>
                <c:pt idx="0" formatCode="General">
                  <c:v>54.3</c:v>
                </c:pt>
                <c:pt idx="1">
                  <c:v>51</c:v>
                </c:pt>
                <c:pt idx="2">
                  <c:v>51</c:v>
                </c:pt>
                <c:pt idx="3" formatCode="General">
                  <c:v>50.6</c:v>
                </c:pt>
                <c:pt idx="4">
                  <c:v>47</c:v>
                </c:pt>
              </c:numCache>
            </c:numRef>
          </c:val>
        </c:ser>
        <c:axId val="76329344"/>
        <c:axId val="76330880"/>
      </c:barChart>
      <c:catAx>
        <c:axId val="76329344"/>
        <c:scaling>
          <c:orientation val="minMax"/>
        </c:scaling>
        <c:axPos val="b"/>
        <c:tickLblPos val="nextTo"/>
        <c:crossAx val="76330880"/>
        <c:crosses val="autoZero"/>
        <c:auto val="1"/>
        <c:lblAlgn val="ctr"/>
        <c:lblOffset val="100"/>
      </c:catAx>
      <c:valAx>
        <c:axId val="76330880"/>
        <c:scaling>
          <c:orientation val="minMax"/>
        </c:scaling>
        <c:axPos val="l"/>
        <c:majorGridlines/>
        <c:numFmt formatCode="General" sourceLinked="1"/>
        <c:tickLblPos val="nextTo"/>
        <c:crossAx val="763293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PT_FT!$A$28</c:f>
              <c:strCache>
                <c:ptCount val="1"/>
                <c:pt idx="0">
                  <c:v>SVC Full-Time</c:v>
                </c:pt>
              </c:strCache>
            </c:strRef>
          </c:tx>
          <c:cat>
            <c:strRef>
              <c:f>PT_FT!$B$27:$F$27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PT_FT!$B$28:$F$28</c:f>
              <c:numCache>
                <c:formatCode>0.0</c:formatCode>
                <c:ptCount val="5"/>
                <c:pt idx="0">
                  <c:v>63.2</c:v>
                </c:pt>
                <c:pt idx="1">
                  <c:v>59.9</c:v>
                </c:pt>
                <c:pt idx="2">
                  <c:v>61.2</c:v>
                </c:pt>
                <c:pt idx="3">
                  <c:v>58.1</c:v>
                </c:pt>
                <c:pt idx="4">
                  <c:v>53.4</c:v>
                </c:pt>
              </c:numCache>
            </c:numRef>
          </c:val>
        </c:ser>
        <c:ser>
          <c:idx val="1"/>
          <c:order val="1"/>
          <c:tx>
            <c:strRef>
              <c:f>PT_FT!$A$29</c:f>
              <c:strCache>
                <c:ptCount val="1"/>
                <c:pt idx="0">
                  <c:v>Medium Colleges F-T</c:v>
                </c:pt>
              </c:strCache>
            </c:strRef>
          </c:tx>
          <c:cat>
            <c:strRef>
              <c:f>PT_FT!$B$27:$F$27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PT_FT!$B$29:$F$29</c:f>
              <c:numCache>
                <c:formatCode>0.0</c:formatCode>
                <c:ptCount val="5"/>
                <c:pt idx="0">
                  <c:v>55.3</c:v>
                </c:pt>
                <c:pt idx="1">
                  <c:v>54.8</c:v>
                </c:pt>
                <c:pt idx="2">
                  <c:v>55</c:v>
                </c:pt>
                <c:pt idx="3">
                  <c:v>55</c:v>
                </c:pt>
                <c:pt idx="4">
                  <c:v>52.9</c:v>
                </c:pt>
              </c:numCache>
            </c:numRef>
          </c:val>
        </c:ser>
        <c:ser>
          <c:idx val="2"/>
          <c:order val="2"/>
          <c:tx>
            <c:strRef>
              <c:f>PT_FT!$A$30</c:f>
              <c:strCache>
                <c:ptCount val="1"/>
                <c:pt idx="0">
                  <c:v>SVC Part -Time</c:v>
                </c:pt>
              </c:strCache>
            </c:strRef>
          </c:tx>
          <c:cat>
            <c:strRef>
              <c:f>PT_FT!$B$27:$F$27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PT_FT!$B$30:$F$30</c:f>
              <c:numCache>
                <c:formatCode>0.0</c:formatCode>
                <c:ptCount val="5"/>
                <c:pt idx="0">
                  <c:v>54.3</c:v>
                </c:pt>
                <c:pt idx="1">
                  <c:v>51</c:v>
                </c:pt>
                <c:pt idx="2">
                  <c:v>51</c:v>
                </c:pt>
                <c:pt idx="3">
                  <c:v>50.6</c:v>
                </c:pt>
                <c:pt idx="4">
                  <c:v>47</c:v>
                </c:pt>
              </c:numCache>
            </c:numRef>
          </c:val>
        </c:ser>
        <c:ser>
          <c:idx val="3"/>
          <c:order val="3"/>
          <c:tx>
            <c:strRef>
              <c:f>PT_FT!$A$31</c:f>
              <c:strCache>
                <c:ptCount val="1"/>
                <c:pt idx="0">
                  <c:v>Medium Colleges P-T</c:v>
                </c:pt>
              </c:strCache>
            </c:strRef>
          </c:tx>
          <c:cat>
            <c:strRef>
              <c:f>PT_FT!$B$27:$F$27</c:f>
              <c:strCache>
                <c:ptCount val="5"/>
                <c:pt idx="0">
                  <c:v>Active &amp; Collaborative Learning</c:v>
                </c:pt>
                <c:pt idx="1">
                  <c:v>Student Effort</c:v>
                </c:pt>
                <c:pt idx="2">
                  <c:v>Academic Challenge</c:v>
                </c:pt>
                <c:pt idx="3">
                  <c:v>Student-Faculty Interaction</c:v>
                </c:pt>
                <c:pt idx="4">
                  <c:v>Support for Learners</c:v>
                </c:pt>
              </c:strCache>
            </c:strRef>
          </c:cat>
          <c:val>
            <c:numRef>
              <c:f>PT_FT!$B$31:$F$31</c:f>
              <c:numCache>
                <c:formatCode>0.0</c:formatCode>
                <c:ptCount val="5"/>
                <c:pt idx="0">
                  <c:v>46</c:v>
                </c:pt>
                <c:pt idx="1">
                  <c:v>46.9</c:v>
                </c:pt>
                <c:pt idx="2">
                  <c:v>46.3</c:v>
                </c:pt>
                <c:pt idx="3">
                  <c:v>46.6</c:v>
                </c:pt>
                <c:pt idx="4">
                  <c:v>48</c:v>
                </c:pt>
              </c:numCache>
            </c:numRef>
          </c:val>
        </c:ser>
        <c:axId val="76374400"/>
        <c:axId val="76375936"/>
      </c:barChart>
      <c:catAx>
        <c:axId val="76374400"/>
        <c:scaling>
          <c:orientation val="minMax"/>
        </c:scaling>
        <c:axPos val="b"/>
        <c:tickLblPos val="nextTo"/>
        <c:crossAx val="76375936"/>
        <c:crosses val="autoZero"/>
        <c:auto val="1"/>
        <c:lblAlgn val="ctr"/>
        <c:lblOffset val="100"/>
      </c:catAx>
      <c:valAx>
        <c:axId val="76375936"/>
        <c:scaling>
          <c:orientation val="minMax"/>
        </c:scaling>
        <c:axPos val="l"/>
        <c:majorGridlines/>
        <c:numFmt formatCode="0" sourceLinked="0"/>
        <c:tickLblPos val="nextTo"/>
        <c:crossAx val="763744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207D84-C1EE-40F3-AAB3-A19C27AB13D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2C9A7B-9731-4419-B3C4-312777D6B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7848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CCSSE 2012:</a:t>
            </a:r>
            <a:br>
              <a:rPr lang="en-US" dirty="0" smtClean="0"/>
            </a:br>
            <a:r>
              <a:rPr lang="en-US" dirty="0" smtClean="0"/>
              <a:t>SVC Benchmark Data</a:t>
            </a:r>
            <a:br>
              <a:rPr lang="en-US" dirty="0" smtClean="0"/>
            </a:br>
            <a:r>
              <a:rPr lang="en-US" sz="2700" dirty="0" smtClean="0"/>
              <a:t>(Preliminary 8/7/12) </a:t>
            </a:r>
            <a:endParaRPr lang="en-US" sz="2700" dirty="0"/>
          </a:p>
        </p:txBody>
      </p:sp>
      <p:pic>
        <p:nvPicPr>
          <p:cNvPr id="4" name="Picture 3" descr="svc color 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2743786" cy="1562434"/>
          </a:xfrm>
          <a:prstGeom prst="rect">
            <a:avLst/>
          </a:prstGeom>
        </p:spPr>
      </p:pic>
      <p:pic>
        <p:nvPicPr>
          <p:cNvPr id="5" name="Picture 4" descr="CCSSE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4125" y="5257800"/>
            <a:ext cx="2809875" cy="1600200"/>
          </a:xfrm>
          <a:prstGeom prst="rect">
            <a:avLst/>
          </a:prstGeom>
        </p:spPr>
      </p:pic>
      <p:pic>
        <p:nvPicPr>
          <p:cNvPr id="6" name="Picture 5" descr="ATD-HSig-3272K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228600"/>
            <a:ext cx="2692400" cy="14854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47500" lnSpcReduction="20000"/>
          </a:bodyPr>
          <a:lstStyle/>
          <a:p>
            <a:pPr marL="624078" indent="-514350">
              <a:buNone/>
            </a:pPr>
            <a:r>
              <a:rPr lang="en-US" sz="4400" dirty="0" smtClean="0"/>
              <a:t>1.  CCSSE utilizes a three-year cohort (2010 through 2012) of participating colleges in all of its data analyses, including the computation of benchmark scores. The 2012 CCSSE Cohort includes 710 institutions; 187 are classified as medium colleges</a:t>
            </a:r>
          </a:p>
          <a:p>
            <a:pPr marL="624078" indent="-514350">
              <a:buAutoNum type="arabicPeriod"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2. Approximate number of participants included in the data analysis by category:</a:t>
            </a:r>
          </a:p>
          <a:p>
            <a:pPr lvl="1"/>
            <a:r>
              <a:rPr lang="en-US" sz="4400" dirty="0" smtClean="0"/>
              <a:t>Skagit = 785</a:t>
            </a:r>
          </a:p>
          <a:p>
            <a:pPr lvl="1"/>
            <a:r>
              <a:rPr lang="en-US" sz="4400" dirty="0" smtClean="0"/>
              <a:t>Northwest Consortium Colleges = 13,300</a:t>
            </a:r>
          </a:p>
          <a:p>
            <a:pPr lvl="2">
              <a:buNone/>
            </a:pPr>
            <a:r>
              <a:rPr lang="en-US" sz="3400" dirty="0" smtClean="0"/>
              <a:t>(BTC, BBCC, CPTC, Edmonds, </a:t>
            </a:r>
            <a:r>
              <a:rPr lang="en-US" sz="3400" dirty="0" err="1" smtClean="0"/>
              <a:t>EvCC</a:t>
            </a:r>
            <a:r>
              <a:rPr lang="en-US" sz="3400" dirty="0" smtClean="0"/>
              <a:t>, GHCC, GRCC, LWIT, LCC, Okanogan, RTC, Shoreline, SPSCC, TCC, WVC, WCC)</a:t>
            </a:r>
          </a:p>
          <a:p>
            <a:pPr lvl="1"/>
            <a:r>
              <a:rPr lang="en-US" sz="4400" dirty="0" smtClean="0"/>
              <a:t>Medium Colleges = 451,000</a:t>
            </a:r>
          </a:p>
          <a:p>
            <a:pPr lvl="1"/>
            <a:r>
              <a:rPr lang="en-US" sz="4400" dirty="0" smtClean="0"/>
              <a:t>ATD Colleges = 106,000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.  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on Participants Included in Analysis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851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 CCSSE </a:t>
            </a:r>
            <a:r>
              <a:rPr lang="en-US" dirty="0" smtClean="0">
                <a:solidFill>
                  <a:srgbClr val="FF0000"/>
                </a:solidFill>
              </a:rPr>
              <a:t>Items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by Benchmark Category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Asked questions in class or contributed to class discussions</a:t>
            </a:r>
          </a:p>
          <a:p>
            <a:r>
              <a:rPr lang="en-US" dirty="0" smtClean="0"/>
              <a:t>Made a class presentation</a:t>
            </a:r>
          </a:p>
          <a:p>
            <a:r>
              <a:rPr lang="en-US" dirty="0" smtClean="0"/>
              <a:t>Worked with other students on projects during class</a:t>
            </a:r>
          </a:p>
          <a:p>
            <a:r>
              <a:rPr lang="en-US" dirty="0" smtClean="0"/>
              <a:t>Worked with classmates outside of class to prepare class assignments</a:t>
            </a:r>
          </a:p>
          <a:p>
            <a:r>
              <a:rPr lang="en-US" dirty="0" smtClean="0"/>
              <a:t>Tutored or taught other students (paid or voluntary)</a:t>
            </a:r>
          </a:p>
          <a:p>
            <a:r>
              <a:rPr lang="en-US" dirty="0" smtClean="0"/>
              <a:t>Participated in a community-based project as a part of a regular course</a:t>
            </a:r>
          </a:p>
          <a:p>
            <a:r>
              <a:rPr lang="en-US" dirty="0" smtClean="0"/>
              <a:t>Discussed ideas from your readings or classes with others outside of class (students, family members, co-workers, etc.)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Active &amp; Collaborative Learning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Prepared two or more drafts of a paper or assignment before turning it in</a:t>
            </a:r>
          </a:p>
          <a:p>
            <a:r>
              <a:rPr lang="en-US" dirty="0" smtClean="0"/>
              <a:t>Worked on a paper or project that required integrating ideas or information from various sources</a:t>
            </a:r>
          </a:p>
          <a:p>
            <a:r>
              <a:rPr lang="en-US" dirty="0" smtClean="0"/>
              <a:t>Come to class without completing readings or assignments </a:t>
            </a:r>
          </a:p>
          <a:p>
            <a:r>
              <a:rPr lang="en-US" dirty="0" smtClean="0"/>
              <a:t>Used peer or other tutoring services</a:t>
            </a:r>
          </a:p>
          <a:p>
            <a:r>
              <a:rPr lang="en-US" dirty="0" smtClean="0"/>
              <a:t>Used skill labs</a:t>
            </a:r>
          </a:p>
          <a:p>
            <a:r>
              <a:rPr lang="en-US" dirty="0" smtClean="0"/>
              <a:t>Used a computer lab</a:t>
            </a:r>
          </a:p>
          <a:p>
            <a:pPr>
              <a:buNone/>
            </a:pPr>
            <a:r>
              <a:rPr lang="en-US" dirty="0" smtClean="0"/>
              <a:t>During the current school year: </a:t>
            </a:r>
          </a:p>
          <a:p>
            <a:r>
              <a:rPr lang="en-US" dirty="0" smtClean="0"/>
              <a:t>How many books did you read on your own (not assigned) for personal enjoyment or academic enrichment</a:t>
            </a:r>
          </a:p>
          <a:p>
            <a:r>
              <a:rPr lang="en-US" dirty="0" smtClean="0"/>
              <a:t>How many hours did you spend in a typical week preparing for class (studying, reading, writing, rehearsing, or other activities related to your program)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Student Effort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Worked harder than you thought you could to meet an instructor’s standards or expectations</a:t>
            </a:r>
          </a:p>
          <a:p>
            <a:pPr>
              <a:buNone/>
            </a:pPr>
            <a:r>
              <a:rPr lang="en-US" dirty="0" smtClean="0"/>
              <a:t>How much does your coursework at this college emphasize: </a:t>
            </a:r>
          </a:p>
          <a:p>
            <a:r>
              <a:rPr lang="en-US" dirty="0" smtClean="0"/>
              <a:t>Analyzing the basic elements of an idea, experience, or theory</a:t>
            </a:r>
          </a:p>
          <a:p>
            <a:r>
              <a:rPr lang="en-US" dirty="0" smtClean="0"/>
              <a:t>Synthesizing and organizing ideas, information, or experiences in new ways</a:t>
            </a:r>
          </a:p>
          <a:p>
            <a:r>
              <a:rPr lang="en-US" dirty="0" smtClean="0"/>
              <a:t>Making judgments about the value or soundness of information, arguments, or methods</a:t>
            </a:r>
          </a:p>
          <a:p>
            <a:r>
              <a:rPr lang="en-US" dirty="0" smtClean="0"/>
              <a:t>Applying theories or concepts to practical problems or in new situations</a:t>
            </a:r>
          </a:p>
          <a:p>
            <a:r>
              <a:rPr lang="en-US" dirty="0" smtClean="0"/>
              <a:t>Using information you have read or heard to perform a new skill</a:t>
            </a:r>
          </a:p>
          <a:p>
            <a:pPr>
              <a:buNone/>
            </a:pPr>
            <a:r>
              <a:rPr lang="en-US" dirty="0" smtClean="0"/>
              <a:t>During the current school year: </a:t>
            </a:r>
          </a:p>
          <a:p>
            <a:r>
              <a:rPr lang="en-US" dirty="0" smtClean="0"/>
              <a:t>How many assigned textbooks, manuals, books, or book-length packs of course readings did you read</a:t>
            </a:r>
          </a:p>
          <a:p>
            <a:r>
              <a:rPr lang="en-US" dirty="0" smtClean="0"/>
              <a:t>How many papers or reports of any length did you write</a:t>
            </a:r>
          </a:p>
          <a:p>
            <a:r>
              <a:rPr lang="en-US" dirty="0" smtClean="0"/>
              <a:t>To what extent have your examinations challenged you to do your best work</a:t>
            </a:r>
          </a:p>
          <a:p>
            <a:pPr>
              <a:buNone/>
            </a:pPr>
            <a:r>
              <a:rPr lang="en-US" dirty="0" smtClean="0"/>
              <a:t>How much does this college emphasize: </a:t>
            </a:r>
          </a:p>
          <a:p>
            <a:r>
              <a:rPr lang="en-US" dirty="0" smtClean="0"/>
              <a:t>Encouraging you to spend significant amounts of time studying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Academic Challenge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Used e-mail to communicate with an instructor</a:t>
            </a:r>
          </a:p>
          <a:p>
            <a:r>
              <a:rPr lang="en-US" dirty="0" smtClean="0"/>
              <a:t>Discussed grades or assignments with an instructor</a:t>
            </a:r>
          </a:p>
          <a:p>
            <a:r>
              <a:rPr lang="en-US" dirty="0" smtClean="0"/>
              <a:t>Talked about career plans with an instructor or advisor</a:t>
            </a:r>
          </a:p>
          <a:p>
            <a:r>
              <a:rPr lang="en-US" dirty="0" smtClean="0"/>
              <a:t>Discussed ideas from your readings or classes with instructors outside of class</a:t>
            </a:r>
          </a:p>
          <a:p>
            <a:r>
              <a:rPr lang="en-US" dirty="0" smtClean="0"/>
              <a:t>Received prompt feedback (written or oral) from instructors on your performance</a:t>
            </a:r>
          </a:p>
          <a:p>
            <a:r>
              <a:rPr lang="en-US" dirty="0" smtClean="0"/>
              <a:t>Worked with instructors on activities other than coursework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Student-Faculty Interaction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How much does this college emphasize: </a:t>
            </a:r>
          </a:p>
          <a:p>
            <a:r>
              <a:rPr lang="en-US" dirty="0" smtClean="0"/>
              <a:t>Providing the support you need to help you succeed at this college</a:t>
            </a:r>
          </a:p>
          <a:p>
            <a:r>
              <a:rPr lang="en-US" dirty="0" smtClean="0"/>
              <a:t>Encouraging contact among students from different economic, social, and racial or ethnic backgrounds</a:t>
            </a:r>
          </a:p>
          <a:p>
            <a:r>
              <a:rPr lang="en-US" dirty="0" smtClean="0"/>
              <a:t>Helping you cope with your nonacademic responsibilities (work, family, etc.)</a:t>
            </a:r>
          </a:p>
          <a:p>
            <a:r>
              <a:rPr lang="en-US" dirty="0" smtClean="0"/>
              <a:t>Providing the support you need to thrive socially</a:t>
            </a:r>
          </a:p>
          <a:p>
            <a:r>
              <a:rPr lang="en-US" dirty="0" smtClean="0"/>
              <a:t>Providing the financial support you need to afford your education</a:t>
            </a:r>
          </a:p>
          <a:p>
            <a:pPr>
              <a:buNone/>
            </a:pPr>
            <a:r>
              <a:rPr lang="en-US" dirty="0" smtClean="0"/>
              <a:t>During the current school year, how often have you: </a:t>
            </a:r>
          </a:p>
          <a:p>
            <a:r>
              <a:rPr lang="en-US" dirty="0" smtClean="0"/>
              <a:t>Used academic advising/planning services</a:t>
            </a:r>
          </a:p>
          <a:p>
            <a:r>
              <a:rPr lang="en-US" dirty="0" smtClean="0"/>
              <a:t>Used career counseling services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Support for Learners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CCSSE Benchmarks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92D050"/>
                </a:solidFill>
              </a:rPr>
              <a:t>Note: </a:t>
            </a:r>
            <a:r>
              <a:rPr lang="en-US" sz="2800" dirty="0" smtClean="0">
                <a:solidFill>
                  <a:srgbClr val="92D050"/>
                </a:solidFill>
              </a:rPr>
              <a:t>CCSSE survey items included in benchmarks </a:t>
            </a:r>
            <a:r>
              <a:rPr lang="en-US" sz="2800" dirty="0" smtClean="0">
                <a:solidFill>
                  <a:srgbClr val="92D050"/>
                </a:solidFill>
              </a:rPr>
              <a:t>are listed at the end of this presentation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1. Active </a:t>
            </a:r>
            <a:r>
              <a:rPr lang="en-US" b="1" u="sng" dirty="0" smtClean="0">
                <a:solidFill>
                  <a:srgbClr val="FF0000"/>
                </a:solidFill>
              </a:rPr>
              <a:t>and Collaborative Learning</a:t>
            </a:r>
          </a:p>
          <a:p>
            <a:pPr>
              <a:buNone/>
            </a:pPr>
            <a:r>
              <a:rPr lang="en-US" dirty="0" smtClean="0"/>
              <a:t>	Students </a:t>
            </a:r>
            <a:r>
              <a:rPr lang="en-US" dirty="0" smtClean="0"/>
              <a:t>learn more when they are actively involved in </a:t>
            </a:r>
            <a:r>
              <a:rPr lang="en-US" dirty="0" smtClean="0"/>
              <a:t>their education </a:t>
            </a:r>
            <a:r>
              <a:rPr lang="en-US" dirty="0" smtClean="0"/>
              <a:t>and have opportunities to think about and apply </a:t>
            </a:r>
            <a:r>
              <a:rPr lang="en-US" dirty="0" smtClean="0"/>
              <a:t>what they </a:t>
            </a:r>
            <a:r>
              <a:rPr lang="en-US" dirty="0" smtClean="0"/>
              <a:t>are learning in different settings. Through </a:t>
            </a:r>
            <a:r>
              <a:rPr lang="en-US" dirty="0" smtClean="0"/>
              <a:t>collaborating with </a:t>
            </a:r>
            <a:r>
              <a:rPr lang="en-US" dirty="0" smtClean="0"/>
              <a:t>others to solve problems or master challenging </a:t>
            </a:r>
            <a:r>
              <a:rPr lang="en-US" dirty="0" smtClean="0"/>
              <a:t>content, students </a:t>
            </a:r>
            <a:r>
              <a:rPr lang="en-US" dirty="0" smtClean="0"/>
              <a:t>develop valuable skills that prepare them to deal </a:t>
            </a:r>
            <a:r>
              <a:rPr lang="en-US" dirty="0" smtClean="0"/>
              <a:t>with real-life </a:t>
            </a:r>
            <a:r>
              <a:rPr lang="en-US" dirty="0" smtClean="0"/>
              <a:t>situations and problems.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CCSSE Benchmarks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2. Student </a:t>
            </a:r>
            <a:r>
              <a:rPr lang="en-US" b="1" u="sng" dirty="0" smtClean="0">
                <a:solidFill>
                  <a:srgbClr val="FF0000"/>
                </a:solidFill>
              </a:rPr>
              <a:t>Effort</a:t>
            </a:r>
          </a:p>
          <a:p>
            <a:pPr>
              <a:buNone/>
            </a:pPr>
            <a:r>
              <a:rPr lang="en-US" dirty="0" smtClean="0"/>
              <a:t>	Students</a:t>
            </a:r>
            <a:r>
              <a:rPr lang="en-US" dirty="0" smtClean="0"/>
              <a:t>’ own behaviors contribute significantly to their </a:t>
            </a:r>
            <a:r>
              <a:rPr lang="en-US" dirty="0" smtClean="0"/>
              <a:t>learning and </a:t>
            </a:r>
            <a:r>
              <a:rPr lang="en-US" dirty="0" smtClean="0"/>
              <a:t>the likelihood that they will successfully attain </a:t>
            </a:r>
            <a:r>
              <a:rPr lang="en-US" dirty="0" smtClean="0"/>
              <a:t>their educational </a:t>
            </a:r>
            <a:r>
              <a:rPr lang="en-US" dirty="0" smtClean="0"/>
              <a:t>goals.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3. Academic </a:t>
            </a:r>
            <a:r>
              <a:rPr lang="en-US" b="1" u="sng" dirty="0" smtClean="0">
                <a:solidFill>
                  <a:srgbClr val="FF0000"/>
                </a:solidFill>
              </a:rPr>
              <a:t>Challenge</a:t>
            </a:r>
          </a:p>
          <a:p>
            <a:pPr>
              <a:buNone/>
            </a:pPr>
            <a:r>
              <a:rPr lang="en-US" dirty="0" smtClean="0"/>
              <a:t>	Challenging </a:t>
            </a:r>
            <a:r>
              <a:rPr lang="en-US" dirty="0" smtClean="0"/>
              <a:t>intellectual and creative work is central to </a:t>
            </a:r>
            <a:r>
              <a:rPr lang="en-US" dirty="0" smtClean="0"/>
              <a:t>student learning </a:t>
            </a:r>
            <a:r>
              <a:rPr lang="en-US" dirty="0" smtClean="0"/>
              <a:t>and collegiate quality. These survey items address </a:t>
            </a:r>
            <a:r>
              <a:rPr lang="en-US" dirty="0" smtClean="0"/>
              <a:t>the nature </a:t>
            </a:r>
            <a:r>
              <a:rPr lang="en-US" dirty="0" smtClean="0"/>
              <a:t>and amount of assigned academic work, the </a:t>
            </a:r>
            <a:r>
              <a:rPr lang="en-US" dirty="0" smtClean="0"/>
              <a:t>complexity of </a:t>
            </a:r>
            <a:r>
              <a:rPr lang="en-US" dirty="0" smtClean="0"/>
              <a:t>cognitive tasks presented to students, and the rigor </a:t>
            </a:r>
            <a:r>
              <a:rPr lang="en-US" dirty="0" smtClean="0"/>
              <a:t>of examinations </a:t>
            </a:r>
            <a:r>
              <a:rPr lang="en-US" dirty="0" smtClean="0"/>
              <a:t>used to evaluate student performance.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CCSSE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4. Student-Faculty </a:t>
            </a:r>
            <a:r>
              <a:rPr lang="en-US" b="1" u="sng" dirty="0" smtClean="0">
                <a:solidFill>
                  <a:srgbClr val="FF0000"/>
                </a:solidFill>
              </a:rPr>
              <a:t>Interaction</a:t>
            </a:r>
          </a:p>
          <a:p>
            <a:pPr>
              <a:buNone/>
            </a:pPr>
            <a:r>
              <a:rPr lang="en-US" dirty="0" smtClean="0"/>
              <a:t>	In </a:t>
            </a:r>
            <a:r>
              <a:rPr lang="en-US" dirty="0" smtClean="0"/>
              <a:t>general, the more contact students have with their </a:t>
            </a:r>
            <a:r>
              <a:rPr lang="en-US" dirty="0" smtClean="0"/>
              <a:t>teachers, the </a:t>
            </a:r>
            <a:r>
              <a:rPr lang="en-US" dirty="0" smtClean="0"/>
              <a:t>more likely they are to learn effectively and to </a:t>
            </a:r>
            <a:r>
              <a:rPr lang="en-US" dirty="0" smtClean="0"/>
              <a:t>persist toward </a:t>
            </a:r>
            <a:r>
              <a:rPr lang="en-US" dirty="0" smtClean="0"/>
              <a:t>achievement of their educational goals. Through </a:t>
            </a:r>
            <a:r>
              <a:rPr lang="en-US" dirty="0" smtClean="0"/>
              <a:t>such interactions</a:t>
            </a:r>
            <a:r>
              <a:rPr lang="en-US" dirty="0" smtClean="0"/>
              <a:t>, faculty members become role models, </a:t>
            </a:r>
            <a:r>
              <a:rPr lang="en-US" dirty="0" smtClean="0"/>
              <a:t>mentors, and </a:t>
            </a:r>
            <a:r>
              <a:rPr lang="en-US" dirty="0" smtClean="0"/>
              <a:t>guides for continuous, lifelong learning.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5. Support </a:t>
            </a:r>
            <a:r>
              <a:rPr lang="en-US" b="1" u="sng" dirty="0" smtClean="0">
                <a:solidFill>
                  <a:srgbClr val="FF0000"/>
                </a:solidFill>
              </a:rPr>
              <a:t>for Learners</a:t>
            </a:r>
          </a:p>
          <a:p>
            <a:pPr>
              <a:buNone/>
            </a:pPr>
            <a:r>
              <a:rPr lang="en-US" dirty="0" smtClean="0"/>
              <a:t>	Students </a:t>
            </a:r>
            <a:r>
              <a:rPr lang="en-US" dirty="0" smtClean="0"/>
              <a:t>perform better and are more satisfied </a:t>
            </a:r>
            <a:r>
              <a:rPr lang="en-US" dirty="0" smtClean="0"/>
              <a:t>when </a:t>
            </a:r>
            <a:r>
              <a:rPr lang="en-US" dirty="0" smtClean="0"/>
              <a:t>colleges </a:t>
            </a:r>
            <a:r>
              <a:rPr lang="fr-FR" dirty="0" err="1" smtClean="0"/>
              <a:t>provide</a:t>
            </a:r>
            <a:r>
              <a:rPr lang="fr-FR" dirty="0" smtClean="0"/>
              <a:t> important </a:t>
            </a:r>
            <a:r>
              <a:rPr lang="fr-FR" dirty="0" smtClean="0"/>
              <a:t>support services, </a:t>
            </a:r>
            <a:r>
              <a:rPr lang="fr-FR" dirty="0" err="1" smtClean="0"/>
              <a:t>cultivate</a:t>
            </a:r>
            <a:r>
              <a:rPr lang="fr-FR" dirty="0" smtClean="0"/>
              <a:t> </a:t>
            </a:r>
            <a:r>
              <a:rPr lang="fr-FR" dirty="0" smtClean="0"/>
              <a:t>positive </a:t>
            </a:r>
            <a:r>
              <a:rPr lang="en-US" dirty="0" smtClean="0"/>
              <a:t>relationships </a:t>
            </a:r>
            <a:r>
              <a:rPr lang="en-US" dirty="0" smtClean="0"/>
              <a:t>among groups on campus, and </a:t>
            </a:r>
            <a:r>
              <a:rPr lang="en-US" dirty="0" smtClean="0"/>
              <a:t>demonstrate commitment </a:t>
            </a:r>
            <a:r>
              <a:rPr lang="en-US" dirty="0" smtClean="0"/>
              <a:t>to </a:t>
            </a:r>
            <a:r>
              <a:rPr lang="en-US" dirty="0" smtClean="0"/>
              <a:t>student success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74638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SVC CCSSE Benchmarks: </a:t>
            </a:r>
            <a:br>
              <a:rPr lang="en-US" dirty="0" smtClean="0"/>
            </a:br>
            <a:r>
              <a:rPr lang="en-US" dirty="0" smtClean="0"/>
              <a:t>2007, 2010 &amp; 2012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1600200"/>
          <a:ext cx="8153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2012 Benchmarks:  SVC Compared to Similar-Sized (Medium) Colleges and All Colleges in the 2012 Cohort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066800"/>
          <a:ext cx="8001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2012 Benchmarks:  SVC Compared to Northwest Consortium and ATD Colleges</a:t>
            </a:r>
            <a:endParaRPr lang="en-US" sz="24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457200" y="1219200"/>
          <a:ext cx="7924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2012Benchmarks:  SVC All, Full- &amp; Part-time Students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04800" y="1524000"/>
          <a:ext cx="8534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001000" cy="1112838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2012 Benchmarks – SVC Full- &amp; Part-time Students Compared to Medium Colleges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457200" y="1447801"/>
          <a:ext cx="8153399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739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             CCSSE 2012: SVC Benchmark Data (Preliminary 8/7/12) </vt:lpstr>
      <vt:lpstr>CCSSE Benchmarks</vt:lpstr>
      <vt:lpstr>CCSSE Benchmarks </vt:lpstr>
      <vt:lpstr>CCSSE Benchmarks</vt:lpstr>
      <vt:lpstr>SVC CCSSE Benchmarks:  2007, 2010 &amp; 2012</vt:lpstr>
      <vt:lpstr>2012 Benchmarks:  SVC Compared to Similar-Sized (Medium) Colleges and All Colleges in the 2012 Cohort</vt:lpstr>
      <vt:lpstr>2012 Benchmarks:  SVC Compared to Northwest Consortium and ATD Colleges</vt:lpstr>
      <vt:lpstr>2012Benchmarks:  SVC All, Full- &amp; Part-time Students</vt:lpstr>
      <vt:lpstr>2012 Benchmarks – SVC Full- &amp; Part-time Students Compared to Medium Colleges  </vt:lpstr>
      <vt:lpstr>Notes on Participants Included in Analysis</vt:lpstr>
      <vt:lpstr>Appendix  CCSSE Items  by Benchmark Category</vt:lpstr>
      <vt:lpstr>Active &amp; Collaborative Learning</vt:lpstr>
      <vt:lpstr>Student Effort</vt:lpstr>
      <vt:lpstr>Academic Challenge</vt:lpstr>
      <vt:lpstr>Student-Faculty Interaction</vt:lpstr>
      <vt:lpstr>Support for Learners</vt:lpstr>
    </vt:vector>
  </TitlesOfParts>
  <Company>Skagit Valley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M Pettitt</dc:creator>
  <cp:lastModifiedBy>Dr. M Pettitt</cp:lastModifiedBy>
  <cp:revision>26</cp:revision>
  <dcterms:created xsi:type="dcterms:W3CDTF">2010-08-02T21:57:13Z</dcterms:created>
  <dcterms:modified xsi:type="dcterms:W3CDTF">2012-08-07T21:21:57Z</dcterms:modified>
</cp:coreProperties>
</file>