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6" r:id="rId4"/>
    <p:sldId id="277" r:id="rId5"/>
    <p:sldId id="273" r:id="rId6"/>
    <p:sldId id="260" r:id="rId7"/>
    <p:sldId id="271" r:id="rId8"/>
    <p:sldId id="261" r:id="rId9"/>
    <p:sldId id="262" r:id="rId10"/>
    <p:sldId id="263" r:id="rId11"/>
    <p:sldId id="264" r:id="rId12"/>
    <p:sldId id="274" r:id="rId13"/>
    <p:sldId id="265" r:id="rId14"/>
    <p:sldId id="266" r:id="rId15"/>
    <p:sldId id="267"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0"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maureen.pettitt\Desktop\CCSSE_Benchmarks_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mv.skagit.edu\datastor\EmpDept\IR\CCSSE\CCSSE%202010\CCSSE_Benchmarks_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maureen.pettitt\Desktop\CCSSE_Benchmarks_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maureen.pettitt\Desktop\CCSSE_Benchmarks_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maureen.pettitt\Desktop\CCSSE_Benchmarks_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maureen.pettitt\Desktop\CCSSE_Benchmarks_Dat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mv.skagit.edu\datastor\EmpDept\IR\CCSSE\CCSSE%202010\Reports%20&amp;%20Presentations\CCSSE_Benchmarks_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Sheet1!$A$16</c:f>
              <c:strCache>
                <c:ptCount val="1"/>
                <c:pt idx="0">
                  <c:v>SVC</c:v>
                </c:pt>
              </c:strCache>
            </c:strRef>
          </c:tx>
          <c:dLbls>
            <c:dLbl>
              <c:idx val="4"/>
              <c:layout>
                <c:manualLayout>
                  <c:x val="-2.336448598130839E-2"/>
                  <c:y val="1.0752688172043012E-2"/>
                </c:manualLayout>
              </c:layout>
              <c:showVal val="1"/>
            </c:dLbl>
            <c:txPr>
              <a:bodyPr/>
              <a:lstStyle/>
              <a:p>
                <a:pPr>
                  <a:defRPr sz="2800" baseline="0"/>
                </a:pPr>
                <a:endParaRPr lang="en-US"/>
              </a:p>
            </c:txPr>
            <c:showVal val="1"/>
          </c:dLbls>
          <c:cat>
            <c:strRef>
              <c:f>Sheet1!$B$15:$F$15</c:f>
              <c:strCache>
                <c:ptCount val="5"/>
                <c:pt idx="0">
                  <c:v>Active &amp; Collaborative Learning</c:v>
                </c:pt>
                <c:pt idx="1">
                  <c:v>Student Effort</c:v>
                </c:pt>
                <c:pt idx="2">
                  <c:v>Academic Challenge</c:v>
                </c:pt>
                <c:pt idx="3">
                  <c:v>Student-Faculty Interaction</c:v>
                </c:pt>
                <c:pt idx="4">
                  <c:v>Support for Learners</c:v>
                </c:pt>
              </c:strCache>
            </c:strRef>
          </c:cat>
          <c:val>
            <c:numRef>
              <c:f>Sheet1!$B$16:$F$16</c:f>
              <c:numCache>
                <c:formatCode>General</c:formatCode>
                <c:ptCount val="5"/>
                <c:pt idx="0">
                  <c:v>55.7</c:v>
                </c:pt>
                <c:pt idx="1">
                  <c:v>53.2</c:v>
                </c:pt>
                <c:pt idx="2">
                  <c:v>53.9</c:v>
                </c:pt>
                <c:pt idx="3">
                  <c:v>53.6</c:v>
                </c:pt>
                <c:pt idx="4">
                  <c:v>48.4</c:v>
                </c:pt>
              </c:numCache>
            </c:numRef>
          </c:val>
        </c:ser>
        <c:ser>
          <c:idx val="1"/>
          <c:order val="1"/>
          <c:tx>
            <c:strRef>
              <c:f>Sheet1!$A$17</c:f>
              <c:strCache>
                <c:ptCount val="1"/>
                <c:pt idx="0">
                  <c:v>Medium Colleges</c:v>
                </c:pt>
              </c:strCache>
            </c:strRef>
          </c:tx>
          <c:cat>
            <c:strRef>
              <c:f>Sheet1!$B$15:$F$15</c:f>
              <c:strCache>
                <c:ptCount val="5"/>
                <c:pt idx="0">
                  <c:v>Active &amp; Collaborative Learning</c:v>
                </c:pt>
                <c:pt idx="1">
                  <c:v>Student Effort</c:v>
                </c:pt>
                <c:pt idx="2">
                  <c:v>Academic Challenge</c:v>
                </c:pt>
                <c:pt idx="3">
                  <c:v>Student-Faculty Interaction</c:v>
                </c:pt>
                <c:pt idx="4">
                  <c:v>Support for Learners</c:v>
                </c:pt>
              </c:strCache>
            </c:strRef>
          </c:cat>
          <c:val>
            <c:numRef>
              <c:f>Sheet1!$B$17:$F$17</c:f>
              <c:numCache>
                <c:formatCode>General</c:formatCode>
                <c:ptCount val="5"/>
                <c:pt idx="0" formatCode="0.0">
                  <c:v>50</c:v>
                </c:pt>
                <c:pt idx="1">
                  <c:v>50.4</c:v>
                </c:pt>
                <c:pt idx="2">
                  <c:v>50.1</c:v>
                </c:pt>
                <c:pt idx="3">
                  <c:v>50.1</c:v>
                </c:pt>
                <c:pt idx="4">
                  <c:v>50.1</c:v>
                </c:pt>
              </c:numCache>
            </c:numRef>
          </c:val>
        </c:ser>
        <c:ser>
          <c:idx val="2"/>
          <c:order val="2"/>
          <c:tx>
            <c:strRef>
              <c:f>Sheet1!$A$18</c:f>
              <c:strCache>
                <c:ptCount val="1"/>
                <c:pt idx="0">
                  <c:v>All Colleges</c:v>
                </c:pt>
              </c:strCache>
            </c:strRef>
          </c:tx>
          <c:cat>
            <c:strRef>
              <c:f>Sheet1!$B$15:$F$15</c:f>
              <c:strCache>
                <c:ptCount val="5"/>
                <c:pt idx="0">
                  <c:v>Active &amp; Collaborative Learning</c:v>
                </c:pt>
                <c:pt idx="1">
                  <c:v>Student Effort</c:v>
                </c:pt>
                <c:pt idx="2">
                  <c:v>Academic Challenge</c:v>
                </c:pt>
                <c:pt idx="3">
                  <c:v>Student-Faculty Interaction</c:v>
                </c:pt>
                <c:pt idx="4">
                  <c:v>Support for Learners</c:v>
                </c:pt>
              </c:strCache>
            </c:strRef>
          </c:cat>
          <c:val>
            <c:numRef>
              <c:f>Sheet1!$B$18:$F$18</c:f>
              <c:numCache>
                <c:formatCode>General</c:formatCode>
                <c:ptCount val="5"/>
                <c:pt idx="0">
                  <c:v>50</c:v>
                </c:pt>
                <c:pt idx="1">
                  <c:v>50</c:v>
                </c:pt>
                <c:pt idx="2">
                  <c:v>50</c:v>
                </c:pt>
                <c:pt idx="3">
                  <c:v>50</c:v>
                </c:pt>
                <c:pt idx="4">
                  <c:v>50</c:v>
                </c:pt>
              </c:numCache>
            </c:numRef>
          </c:val>
        </c:ser>
        <c:axId val="73004544"/>
        <c:axId val="73006080"/>
      </c:barChart>
      <c:catAx>
        <c:axId val="73004544"/>
        <c:scaling>
          <c:orientation val="minMax"/>
        </c:scaling>
        <c:axPos val="b"/>
        <c:tickLblPos val="nextTo"/>
        <c:txPr>
          <a:bodyPr/>
          <a:lstStyle/>
          <a:p>
            <a:pPr>
              <a:defRPr sz="1800" baseline="0"/>
            </a:pPr>
            <a:endParaRPr lang="en-US"/>
          </a:p>
        </c:txPr>
        <c:crossAx val="73006080"/>
        <c:crosses val="autoZero"/>
        <c:auto val="1"/>
        <c:lblAlgn val="ctr"/>
        <c:lblOffset val="100"/>
      </c:catAx>
      <c:valAx>
        <c:axId val="73006080"/>
        <c:scaling>
          <c:orientation val="minMax"/>
          <c:max val="70"/>
          <c:min val="0"/>
        </c:scaling>
        <c:axPos val="l"/>
        <c:majorGridlines/>
        <c:numFmt formatCode="General" sourceLinked="1"/>
        <c:tickLblPos val="nextTo"/>
        <c:txPr>
          <a:bodyPr/>
          <a:lstStyle/>
          <a:p>
            <a:pPr>
              <a:defRPr sz="1600"/>
            </a:pPr>
            <a:endParaRPr lang="en-US"/>
          </a:p>
        </c:txPr>
        <c:crossAx val="73004544"/>
        <c:crosses val="autoZero"/>
        <c:crossBetween val="between"/>
      </c:valAx>
    </c:plotArea>
    <c:legend>
      <c:legendPos val="b"/>
      <c:layout/>
      <c:txPr>
        <a:bodyPr/>
        <a:lstStyle/>
        <a:p>
          <a:pPr>
            <a:defRPr sz="1800" baseline="0"/>
          </a:pPr>
          <a:endParaRPr lang="en-US"/>
        </a:p>
      </c:txPr>
    </c:legend>
    <c:plotVisOnly val="1"/>
  </c:chart>
  <c:txPr>
    <a:bodyPr/>
    <a:lstStyle/>
    <a:p>
      <a:pPr>
        <a:defRPr sz="1200" baseline="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Overview!$A$38</c:f>
              <c:strCache>
                <c:ptCount val="1"/>
                <c:pt idx="0">
                  <c:v>Skagit Valley</c:v>
                </c:pt>
              </c:strCache>
            </c:strRef>
          </c:tx>
          <c:dLbls>
            <c:dLbl>
              <c:idx val="1"/>
              <c:layout>
                <c:manualLayout>
                  <c:x val="-7.5757575757575812E-3"/>
                  <c:y val="-1.8229166666666668E-2"/>
                </c:manualLayout>
              </c:layout>
              <c:showVal val="1"/>
            </c:dLbl>
            <c:txPr>
              <a:bodyPr/>
              <a:lstStyle/>
              <a:p>
                <a:pPr>
                  <a:defRPr sz="2800"/>
                </a:pPr>
                <a:endParaRPr lang="en-US"/>
              </a:p>
            </c:txPr>
            <c:showVal val="1"/>
          </c:dLbls>
          <c:cat>
            <c:strRef>
              <c:f>Overview!$B$37:$F$37</c:f>
              <c:strCache>
                <c:ptCount val="5"/>
                <c:pt idx="0">
                  <c:v>Active &amp; Collaborative Learning</c:v>
                </c:pt>
                <c:pt idx="1">
                  <c:v>Student Effort</c:v>
                </c:pt>
                <c:pt idx="2">
                  <c:v>Academic Challenge</c:v>
                </c:pt>
                <c:pt idx="3">
                  <c:v>Student-Faculty Interaction</c:v>
                </c:pt>
                <c:pt idx="4">
                  <c:v>Support for Learners</c:v>
                </c:pt>
              </c:strCache>
            </c:strRef>
          </c:cat>
          <c:val>
            <c:numRef>
              <c:f>Overview!$B$38:$F$38</c:f>
              <c:numCache>
                <c:formatCode>General</c:formatCode>
                <c:ptCount val="5"/>
                <c:pt idx="0">
                  <c:v>55.7</c:v>
                </c:pt>
                <c:pt idx="1">
                  <c:v>53.2</c:v>
                </c:pt>
                <c:pt idx="2">
                  <c:v>53.9</c:v>
                </c:pt>
                <c:pt idx="3">
                  <c:v>53.6</c:v>
                </c:pt>
                <c:pt idx="4">
                  <c:v>48.4</c:v>
                </c:pt>
              </c:numCache>
            </c:numRef>
          </c:val>
        </c:ser>
        <c:ser>
          <c:idx val="1"/>
          <c:order val="1"/>
          <c:tx>
            <c:strRef>
              <c:f>Overview!$A$39</c:f>
              <c:strCache>
                <c:ptCount val="1"/>
                <c:pt idx="0">
                  <c:v>NW Consortium Colleges</c:v>
                </c:pt>
              </c:strCache>
            </c:strRef>
          </c:tx>
          <c:cat>
            <c:strRef>
              <c:f>Overview!$B$37:$F$37</c:f>
              <c:strCache>
                <c:ptCount val="5"/>
                <c:pt idx="0">
                  <c:v>Active &amp; Collaborative Learning</c:v>
                </c:pt>
                <c:pt idx="1">
                  <c:v>Student Effort</c:v>
                </c:pt>
                <c:pt idx="2">
                  <c:v>Academic Challenge</c:v>
                </c:pt>
                <c:pt idx="3">
                  <c:v>Student-Faculty Interaction</c:v>
                </c:pt>
                <c:pt idx="4">
                  <c:v>Support for Learners</c:v>
                </c:pt>
              </c:strCache>
            </c:strRef>
          </c:cat>
          <c:val>
            <c:numRef>
              <c:f>Overview!$B$39:$F$39</c:f>
              <c:numCache>
                <c:formatCode>General</c:formatCode>
                <c:ptCount val="5"/>
                <c:pt idx="0" formatCode="0.0">
                  <c:v>53.1</c:v>
                </c:pt>
                <c:pt idx="1">
                  <c:v>52.7</c:v>
                </c:pt>
                <c:pt idx="2">
                  <c:v>51.9</c:v>
                </c:pt>
                <c:pt idx="3" formatCode="0.0">
                  <c:v>51</c:v>
                </c:pt>
                <c:pt idx="4">
                  <c:v>50.7</c:v>
                </c:pt>
              </c:numCache>
            </c:numRef>
          </c:val>
        </c:ser>
        <c:ser>
          <c:idx val="2"/>
          <c:order val="2"/>
          <c:tx>
            <c:strRef>
              <c:f>Overview!$A$40</c:f>
              <c:strCache>
                <c:ptCount val="1"/>
                <c:pt idx="0">
                  <c:v>Medium Colleges</c:v>
                </c:pt>
              </c:strCache>
            </c:strRef>
          </c:tx>
          <c:cat>
            <c:strRef>
              <c:f>Overview!$B$37:$F$37</c:f>
              <c:strCache>
                <c:ptCount val="5"/>
                <c:pt idx="0">
                  <c:v>Active &amp; Collaborative Learning</c:v>
                </c:pt>
                <c:pt idx="1">
                  <c:v>Student Effort</c:v>
                </c:pt>
                <c:pt idx="2">
                  <c:v>Academic Challenge</c:v>
                </c:pt>
                <c:pt idx="3">
                  <c:v>Student-Faculty Interaction</c:v>
                </c:pt>
                <c:pt idx="4">
                  <c:v>Support for Learners</c:v>
                </c:pt>
              </c:strCache>
            </c:strRef>
          </c:cat>
          <c:val>
            <c:numRef>
              <c:f>Overview!$B$40:$F$40</c:f>
              <c:numCache>
                <c:formatCode>General</c:formatCode>
                <c:ptCount val="5"/>
                <c:pt idx="0" formatCode="0.0">
                  <c:v>50</c:v>
                </c:pt>
                <c:pt idx="1">
                  <c:v>50.4</c:v>
                </c:pt>
                <c:pt idx="2">
                  <c:v>50.1</c:v>
                </c:pt>
                <c:pt idx="3">
                  <c:v>50.1</c:v>
                </c:pt>
                <c:pt idx="4">
                  <c:v>50.1</c:v>
                </c:pt>
              </c:numCache>
            </c:numRef>
          </c:val>
        </c:ser>
        <c:axId val="73433856"/>
        <c:axId val="73435392"/>
      </c:barChart>
      <c:catAx>
        <c:axId val="73433856"/>
        <c:scaling>
          <c:orientation val="minMax"/>
        </c:scaling>
        <c:axPos val="b"/>
        <c:tickLblPos val="nextTo"/>
        <c:crossAx val="73435392"/>
        <c:crosses val="autoZero"/>
        <c:auto val="1"/>
        <c:lblAlgn val="ctr"/>
        <c:lblOffset val="100"/>
      </c:catAx>
      <c:valAx>
        <c:axId val="73435392"/>
        <c:scaling>
          <c:orientation val="minMax"/>
          <c:max val="70"/>
          <c:min val="0"/>
        </c:scaling>
        <c:axPos val="l"/>
        <c:majorGridlines/>
        <c:numFmt formatCode="General" sourceLinked="1"/>
        <c:tickLblPos val="nextTo"/>
        <c:crossAx val="73433856"/>
        <c:crosses val="autoZero"/>
        <c:crossBetween val="between"/>
      </c:valAx>
    </c:plotArea>
    <c:legend>
      <c:legendPos val="b"/>
      <c:layout/>
    </c:legend>
    <c:plotVisOnly val="1"/>
  </c:chart>
  <c:txPr>
    <a:bodyPr/>
    <a:lstStyle/>
    <a:p>
      <a:pPr>
        <a:defRPr sz="1800" baseline="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PT_FT!$A$3</c:f>
              <c:strCache>
                <c:ptCount val="1"/>
                <c:pt idx="0">
                  <c:v>All Students</c:v>
                </c:pt>
              </c:strCache>
            </c:strRef>
          </c:tx>
          <c:cat>
            <c:strRef>
              <c:f>PT_FT!$B$2:$F$2</c:f>
              <c:strCache>
                <c:ptCount val="5"/>
                <c:pt idx="0">
                  <c:v>Active &amp; Collaborative Learning</c:v>
                </c:pt>
                <c:pt idx="1">
                  <c:v>Student Effort</c:v>
                </c:pt>
                <c:pt idx="2">
                  <c:v>Academic Challenge</c:v>
                </c:pt>
                <c:pt idx="3">
                  <c:v>Student-Faculty Interaction</c:v>
                </c:pt>
                <c:pt idx="4">
                  <c:v>Support for Learners</c:v>
                </c:pt>
              </c:strCache>
            </c:strRef>
          </c:cat>
          <c:val>
            <c:numRef>
              <c:f>PT_FT!$B$3:$F$3</c:f>
              <c:numCache>
                <c:formatCode>General</c:formatCode>
                <c:ptCount val="5"/>
                <c:pt idx="0">
                  <c:v>55.7</c:v>
                </c:pt>
                <c:pt idx="1">
                  <c:v>53.2</c:v>
                </c:pt>
                <c:pt idx="2">
                  <c:v>53.9</c:v>
                </c:pt>
                <c:pt idx="3">
                  <c:v>53.6</c:v>
                </c:pt>
                <c:pt idx="4">
                  <c:v>48.4</c:v>
                </c:pt>
              </c:numCache>
            </c:numRef>
          </c:val>
        </c:ser>
        <c:ser>
          <c:idx val="1"/>
          <c:order val="1"/>
          <c:tx>
            <c:strRef>
              <c:f>PT_FT!$A$4</c:f>
              <c:strCache>
                <c:ptCount val="1"/>
                <c:pt idx="0">
                  <c:v>Full-Time</c:v>
                </c:pt>
              </c:strCache>
            </c:strRef>
          </c:tx>
          <c:cat>
            <c:strRef>
              <c:f>PT_FT!$B$2:$F$2</c:f>
              <c:strCache>
                <c:ptCount val="5"/>
                <c:pt idx="0">
                  <c:v>Active &amp; Collaborative Learning</c:v>
                </c:pt>
                <c:pt idx="1">
                  <c:v>Student Effort</c:v>
                </c:pt>
                <c:pt idx="2">
                  <c:v>Academic Challenge</c:v>
                </c:pt>
                <c:pt idx="3">
                  <c:v>Student-Faculty Interaction</c:v>
                </c:pt>
                <c:pt idx="4">
                  <c:v>Support for Learners</c:v>
                </c:pt>
              </c:strCache>
            </c:strRef>
          </c:cat>
          <c:val>
            <c:numRef>
              <c:f>PT_FT!$B$4:$F$4</c:f>
              <c:numCache>
                <c:formatCode>0.0</c:formatCode>
                <c:ptCount val="5"/>
                <c:pt idx="0">
                  <c:v>64.2</c:v>
                </c:pt>
                <c:pt idx="1">
                  <c:v>59</c:v>
                </c:pt>
                <c:pt idx="2" formatCode="General">
                  <c:v>60.8</c:v>
                </c:pt>
                <c:pt idx="3" formatCode="General">
                  <c:v>60.4</c:v>
                </c:pt>
                <c:pt idx="4" formatCode="General">
                  <c:v>53.5</c:v>
                </c:pt>
              </c:numCache>
            </c:numRef>
          </c:val>
        </c:ser>
        <c:ser>
          <c:idx val="2"/>
          <c:order val="2"/>
          <c:tx>
            <c:strRef>
              <c:f>PT_FT!$A$5</c:f>
              <c:strCache>
                <c:ptCount val="1"/>
                <c:pt idx="0">
                  <c:v>Part -Time</c:v>
                </c:pt>
              </c:strCache>
            </c:strRef>
          </c:tx>
          <c:cat>
            <c:strRef>
              <c:f>PT_FT!$B$2:$F$2</c:f>
              <c:strCache>
                <c:ptCount val="5"/>
                <c:pt idx="0">
                  <c:v>Active &amp; Collaborative Learning</c:v>
                </c:pt>
                <c:pt idx="1">
                  <c:v>Student Effort</c:v>
                </c:pt>
                <c:pt idx="2">
                  <c:v>Academic Challenge</c:v>
                </c:pt>
                <c:pt idx="3">
                  <c:v>Student-Faculty Interaction</c:v>
                </c:pt>
                <c:pt idx="4">
                  <c:v>Support for Learners</c:v>
                </c:pt>
              </c:strCache>
            </c:strRef>
          </c:cat>
          <c:val>
            <c:numRef>
              <c:f>PT_FT!$B$5:$F$5</c:f>
              <c:numCache>
                <c:formatCode>General</c:formatCode>
                <c:ptCount val="5"/>
                <c:pt idx="0">
                  <c:v>49.2</c:v>
                </c:pt>
                <c:pt idx="1">
                  <c:v>48.8</c:v>
                </c:pt>
                <c:pt idx="2">
                  <c:v>48.7</c:v>
                </c:pt>
                <c:pt idx="3">
                  <c:v>48.5</c:v>
                </c:pt>
                <c:pt idx="4">
                  <c:v>44.6</c:v>
                </c:pt>
              </c:numCache>
            </c:numRef>
          </c:val>
        </c:ser>
        <c:axId val="73482240"/>
        <c:axId val="73483776"/>
      </c:barChart>
      <c:catAx>
        <c:axId val="73482240"/>
        <c:scaling>
          <c:orientation val="minMax"/>
        </c:scaling>
        <c:axPos val="b"/>
        <c:tickLblPos val="nextTo"/>
        <c:txPr>
          <a:bodyPr/>
          <a:lstStyle/>
          <a:p>
            <a:pPr>
              <a:defRPr sz="1800"/>
            </a:pPr>
            <a:endParaRPr lang="en-US"/>
          </a:p>
        </c:txPr>
        <c:crossAx val="73483776"/>
        <c:crosses val="autoZero"/>
        <c:auto val="1"/>
        <c:lblAlgn val="ctr"/>
        <c:lblOffset val="100"/>
      </c:catAx>
      <c:valAx>
        <c:axId val="73483776"/>
        <c:scaling>
          <c:orientation val="minMax"/>
        </c:scaling>
        <c:axPos val="l"/>
        <c:majorGridlines/>
        <c:numFmt formatCode="General" sourceLinked="1"/>
        <c:tickLblPos val="nextTo"/>
        <c:txPr>
          <a:bodyPr/>
          <a:lstStyle/>
          <a:p>
            <a:pPr>
              <a:defRPr sz="1800"/>
            </a:pPr>
            <a:endParaRPr lang="en-US"/>
          </a:p>
        </c:txPr>
        <c:crossAx val="73482240"/>
        <c:crosses val="autoZero"/>
        <c:crossBetween val="between"/>
      </c:valAx>
    </c:plotArea>
    <c:legend>
      <c:legendPos val="b"/>
      <c:layout/>
      <c:txPr>
        <a:bodyPr/>
        <a:lstStyle/>
        <a:p>
          <a:pPr>
            <a:defRPr sz="18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Gender!$A$4</c:f>
              <c:strCache>
                <c:ptCount val="1"/>
                <c:pt idx="0">
                  <c:v>All Students</c:v>
                </c:pt>
              </c:strCache>
            </c:strRef>
          </c:tx>
          <c:cat>
            <c:strRef>
              <c:f>Gender!$B$3:$F$3</c:f>
              <c:strCache>
                <c:ptCount val="5"/>
                <c:pt idx="0">
                  <c:v>Active &amp; Collaborative Learning</c:v>
                </c:pt>
                <c:pt idx="1">
                  <c:v>Student Effort</c:v>
                </c:pt>
                <c:pt idx="2">
                  <c:v>Academic Challenge</c:v>
                </c:pt>
                <c:pt idx="3">
                  <c:v>Student-Faculty Interaction</c:v>
                </c:pt>
                <c:pt idx="4">
                  <c:v>Support for Learners</c:v>
                </c:pt>
              </c:strCache>
            </c:strRef>
          </c:cat>
          <c:val>
            <c:numRef>
              <c:f>Gender!$B$4:$F$4</c:f>
              <c:numCache>
                <c:formatCode>General</c:formatCode>
                <c:ptCount val="5"/>
                <c:pt idx="0">
                  <c:v>55.7</c:v>
                </c:pt>
                <c:pt idx="1">
                  <c:v>53.2</c:v>
                </c:pt>
                <c:pt idx="2">
                  <c:v>53.9</c:v>
                </c:pt>
                <c:pt idx="3">
                  <c:v>53.6</c:v>
                </c:pt>
                <c:pt idx="4">
                  <c:v>48.4</c:v>
                </c:pt>
              </c:numCache>
            </c:numRef>
          </c:val>
        </c:ser>
        <c:ser>
          <c:idx val="1"/>
          <c:order val="1"/>
          <c:tx>
            <c:strRef>
              <c:f>Gender!$A$5</c:f>
              <c:strCache>
                <c:ptCount val="1"/>
                <c:pt idx="0">
                  <c:v>Male</c:v>
                </c:pt>
              </c:strCache>
            </c:strRef>
          </c:tx>
          <c:cat>
            <c:strRef>
              <c:f>Gender!$B$3:$F$3</c:f>
              <c:strCache>
                <c:ptCount val="5"/>
                <c:pt idx="0">
                  <c:v>Active &amp; Collaborative Learning</c:v>
                </c:pt>
                <c:pt idx="1">
                  <c:v>Student Effort</c:v>
                </c:pt>
                <c:pt idx="2">
                  <c:v>Academic Challenge</c:v>
                </c:pt>
                <c:pt idx="3">
                  <c:v>Student-Faculty Interaction</c:v>
                </c:pt>
                <c:pt idx="4">
                  <c:v>Support for Learners</c:v>
                </c:pt>
              </c:strCache>
            </c:strRef>
          </c:cat>
          <c:val>
            <c:numRef>
              <c:f>Gender!$B$5:$F$5</c:f>
              <c:numCache>
                <c:formatCode>General</c:formatCode>
                <c:ptCount val="5"/>
                <c:pt idx="0" formatCode="0.0">
                  <c:v>56.8</c:v>
                </c:pt>
                <c:pt idx="1">
                  <c:v>52.7</c:v>
                </c:pt>
                <c:pt idx="2">
                  <c:v>52.7</c:v>
                </c:pt>
                <c:pt idx="3">
                  <c:v>54.1</c:v>
                </c:pt>
                <c:pt idx="4">
                  <c:v>48.6</c:v>
                </c:pt>
              </c:numCache>
            </c:numRef>
          </c:val>
        </c:ser>
        <c:ser>
          <c:idx val="2"/>
          <c:order val="2"/>
          <c:tx>
            <c:strRef>
              <c:f>Gender!$A$6</c:f>
              <c:strCache>
                <c:ptCount val="1"/>
                <c:pt idx="0">
                  <c:v>Female</c:v>
                </c:pt>
              </c:strCache>
            </c:strRef>
          </c:tx>
          <c:cat>
            <c:strRef>
              <c:f>Gender!$B$3:$F$3</c:f>
              <c:strCache>
                <c:ptCount val="5"/>
                <c:pt idx="0">
                  <c:v>Active &amp; Collaborative Learning</c:v>
                </c:pt>
                <c:pt idx="1">
                  <c:v>Student Effort</c:v>
                </c:pt>
                <c:pt idx="2">
                  <c:v>Academic Challenge</c:v>
                </c:pt>
                <c:pt idx="3">
                  <c:v>Student-Faculty Interaction</c:v>
                </c:pt>
                <c:pt idx="4">
                  <c:v>Support for Learners</c:v>
                </c:pt>
              </c:strCache>
            </c:strRef>
          </c:cat>
          <c:val>
            <c:numRef>
              <c:f>Gender!$B$6:$F$6</c:f>
              <c:numCache>
                <c:formatCode>General</c:formatCode>
                <c:ptCount val="5"/>
                <c:pt idx="0">
                  <c:v>55.2</c:v>
                </c:pt>
                <c:pt idx="1">
                  <c:v>53.7</c:v>
                </c:pt>
                <c:pt idx="2" formatCode="0.0">
                  <c:v>55</c:v>
                </c:pt>
                <c:pt idx="3">
                  <c:v>53.3</c:v>
                </c:pt>
                <c:pt idx="4">
                  <c:v>48.6</c:v>
                </c:pt>
              </c:numCache>
            </c:numRef>
          </c:val>
        </c:ser>
        <c:axId val="73497216"/>
        <c:axId val="73511296"/>
      </c:barChart>
      <c:catAx>
        <c:axId val="73497216"/>
        <c:scaling>
          <c:orientation val="minMax"/>
        </c:scaling>
        <c:axPos val="b"/>
        <c:tickLblPos val="nextTo"/>
        <c:crossAx val="73511296"/>
        <c:crosses val="autoZero"/>
        <c:auto val="1"/>
        <c:lblAlgn val="ctr"/>
        <c:lblOffset val="100"/>
      </c:catAx>
      <c:valAx>
        <c:axId val="73511296"/>
        <c:scaling>
          <c:orientation val="minMax"/>
          <c:max val="70"/>
          <c:min val="0"/>
        </c:scaling>
        <c:axPos val="l"/>
        <c:majorGridlines/>
        <c:numFmt formatCode="General" sourceLinked="1"/>
        <c:tickLblPos val="nextTo"/>
        <c:crossAx val="73497216"/>
        <c:crosses val="autoZero"/>
        <c:crossBetween val="between"/>
      </c:valAx>
    </c:plotArea>
    <c:legend>
      <c:legendPos val="b"/>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DevEd!$A$5</c:f>
              <c:strCache>
                <c:ptCount val="1"/>
                <c:pt idx="0">
                  <c:v>Skagit Valley  </c:v>
                </c:pt>
              </c:strCache>
            </c:strRef>
          </c:tx>
          <c:dLbls>
            <c:txPr>
              <a:bodyPr/>
              <a:lstStyle/>
              <a:p>
                <a:pPr>
                  <a:defRPr sz="2000"/>
                </a:pPr>
                <a:endParaRPr lang="en-US"/>
              </a:p>
            </c:txPr>
            <c:showVal val="1"/>
          </c:dLbls>
          <c:cat>
            <c:strRef>
              <c:f>DevEd!$B$4:$F$4</c:f>
              <c:strCache>
                <c:ptCount val="5"/>
                <c:pt idx="0">
                  <c:v>Active &amp; Collaborative Learning</c:v>
                </c:pt>
                <c:pt idx="1">
                  <c:v>Student Effort</c:v>
                </c:pt>
                <c:pt idx="2">
                  <c:v>Academic Challenge</c:v>
                </c:pt>
                <c:pt idx="3">
                  <c:v>Student-Faculty Interaction</c:v>
                </c:pt>
                <c:pt idx="4">
                  <c:v>Support for Learners</c:v>
                </c:pt>
              </c:strCache>
            </c:strRef>
          </c:cat>
          <c:val>
            <c:numRef>
              <c:f>DevEd!$B$5:$F$5</c:f>
              <c:numCache>
                <c:formatCode>0.0</c:formatCode>
                <c:ptCount val="5"/>
                <c:pt idx="0">
                  <c:v>53.8</c:v>
                </c:pt>
                <c:pt idx="1">
                  <c:v>58</c:v>
                </c:pt>
                <c:pt idx="2">
                  <c:v>57.7</c:v>
                </c:pt>
                <c:pt idx="3">
                  <c:v>56.9</c:v>
                </c:pt>
                <c:pt idx="4">
                  <c:v>53.3</c:v>
                </c:pt>
              </c:numCache>
            </c:numRef>
          </c:val>
        </c:ser>
        <c:ser>
          <c:idx val="1"/>
          <c:order val="1"/>
          <c:tx>
            <c:strRef>
              <c:f>DevEd!$A$6</c:f>
              <c:strCache>
                <c:ptCount val="1"/>
                <c:pt idx="0">
                  <c:v>Medium Colleges</c:v>
                </c:pt>
              </c:strCache>
            </c:strRef>
          </c:tx>
          <c:dLbls>
            <c:dLbl>
              <c:idx val="0"/>
              <c:layout>
                <c:manualLayout>
                  <c:x val="9.2592592592592744E-3"/>
                  <c:y val="2.5254293948050392E-2"/>
                </c:manualLayout>
              </c:layout>
              <c:showVal val="1"/>
            </c:dLbl>
            <c:showVal val="1"/>
          </c:dLbls>
          <c:cat>
            <c:strRef>
              <c:f>DevEd!$B$4:$F$4</c:f>
              <c:strCache>
                <c:ptCount val="5"/>
                <c:pt idx="0">
                  <c:v>Active &amp; Collaborative Learning</c:v>
                </c:pt>
                <c:pt idx="1">
                  <c:v>Student Effort</c:v>
                </c:pt>
                <c:pt idx="2">
                  <c:v>Academic Challenge</c:v>
                </c:pt>
                <c:pt idx="3">
                  <c:v>Student-Faculty Interaction</c:v>
                </c:pt>
                <c:pt idx="4">
                  <c:v>Support for Learners</c:v>
                </c:pt>
              </c:strCache>
            </c:strRef>
          </c:cat>
          <c:val>
            <c:numRef>
              <c:f>DevEd!$B$6:$F$6</c:f>
              <c:numCache>
                <c:formatCode>0.0</c:formatCode>
                <c:ptCount val="5"/>
                <c:pt idx="0">
                  <c:v>51.3</c:v>
                </c:pt>
                <c:pt idx="1">
                  <c:v>54.3</c:v>
                </c:pt>
                <c:pt idx="2">
                  <c:v>52.4</c:v>
                </c:pt>
                <c:pt idx="3">
                  <c:v>52.2</c:v>
                </c:pt>
                <c:pt idx="4">
                  <c:v>54.4</c:v>
                </c:pt>
              </c:numCache>
            </c:numRef>
          </c:val>
        </c:ser>
        <c:axId val="73606656"/>
        <c:axId val="73608192"/>
      </c:barChart>
      <c:catAx>
        <c:axId val="73606656"/>
        <c:scaling>
          <c:orientation val="minMax"/>
        </c:scaling>
        <c:axPos val="b"/>
        <c:tickLblPos val="nextTo"/>
        <c:crossAx val="73608192"/>
        <c:crosses val="autoZero"/>
        <c:auto val="1"/>
        <c:lblAlgn val="ctr"/>
        <c:lblOffset val="100"/>
      </c:catAx>
      <c:valAx>
        <c:axId val="73608192"/>
        <c:scaling>
          <c:orientation val="minMax"/>
          <c:max val="70"/>
          <c:min val="0"/>
        </c:scaling>
        <c:axPos val="l"/>
        <c:majorGridlines/>
        <c:numFmt formatCode="0" sourceLinked="0"/>
        <c:tickLblPos val="nextTo"/>
        <c:crossAx val="73606656"/>
        <c:crosses val="autoZero"/>
        <c:crossBetween val="between"/>
      </c:valAx>
    </c:plotArea>
    <c:legend>
      <c:legendPos val="b"/>
      <c:layout/>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'1stGen'!$A$3</c:f>
              <c:strCache>
                <c:ptCount val="1"/>
                <c:pt idx="0">
                  <c:v>Skagit Valley</c:v>
                </c:pt>
              </c:strCache>
            </c:strRef>
          </c:tx>
          <c:dLbls>
            <c:txPr>
              <a:bodyPr/>
              <a:lstStyle/>
              <a:p>
                <a:pPr>
                  <a:defRPr sz="2000"/>
                </a:pPr>
                <a:endParaRPr lang="en-US"/>
              </a:p>
            </c:txPr>
            <c:showVal val="1"/>
          </c:dLbls>
          <c:cat>
            <c:strRef>
              <c:f>'1stGen'!$B$2:$F$2</c:f>
              <c:strCache>
                <c:ptCount val="5"/>
                <c:pt idx="0">
                  <c:v>Active &amp; Collaborative Learning</c:v>
                </c:pt>
                <c:pt idx="1">
                  <c:v>Student Effort</c:v>
                </c:pt>
                <c:pt idx="2">
                  <c:v>Academic Challenge</c:v>
                </c:pt>
                <c:pt idx="3">
                  <c:v>Student-Faculty Interaction</c:v>
                </c:pt>
                <c:pt idx="4">
                  <c:v>Support for Learners</c:v>
                </c:pt>
              </c:strCache>
            </c:strRef>
          </c:cat>
          <c:val>
            <c:numRef>
              <c:f>'1stGen'!$B$3:$F$3</c:f>
              <c:numCache>
                <c:formatCode>0.0</c:formatCode>
                <c:ptCount val="5"/>
                <c:pt idx="0">
                  <c:v>52.2</c:v>
                </c:pt>
                <c:pt idx="1">
                  <c:v>56</c:v>
                </c:pt>
                <c:pt idx="2">
                  <c:v>50.7</c:v>
                </c:pt>
                <c:pt idx="3">
                  <c:v>49.8</c:v>
                </c:pt>
                <c:pt idx="4">
                  <c:v>47.5</c:v>
                </c:pt>
              </c:numCache>
            </c:numRef>
          </c:val>
        </c:ser>
        <c:ser>
          <c:idx val="1"/>
          <c:order val="1"/>
          <c:tx>
            <c:strRef>
              <c:f>'1stGen'!$A$4</c:f>
              <c:strCache>
                <c:ptCount val="1"/>
                <c:pt idx="0">
                  <c:v>Medium Colleges</c:v>
                </c:pt>
              </c:strCache>
            </c:strRef>
          </c:tx>
          <c:dLbls>
            <c:txPr>
              <a:bodyPr/>
              <a:lstStyle/>
              <a:p>
                <a:pPr>
                  <a:defRPr sz="1600"/>
                </a:pPr>
                <a:endParaRPr lang="en-US"/>
              </a:p>
            </c:txPr>
            <c:showVal val="1"/>
          </c:dLbls>
          <c:cat>
            <c:strRef>
              <c:f>'1stGen'!$B$2:$F$2</c:f>
              <c:strCache>
                <c:ptCount val="5"/>
                <c:pt idx="0">
                  <c:v>Active &amp; Collaborative Learning</c:v>
                </c:pt>
                <c:pt idx="1">
                  <c:v>Student Effort</c:v>
                </c:pt>
                <c:pt idx="2">
                  <c:v>Academic Challenge</c:v>
                </c:pt>
                <c:pt idx="3">
                  <c:v>Student-Faculty Interaction</c:v>
                </c:pt>
                <c:pt idx="4">
                  <c:v>Support for Learners</c:v>
                </c:pt>
              </c:strCache>
            </c:strRef>
          </c:cat>
          <c:val>
            <c:numRef>
              <c:f>'1stGen'!$B$4:$F$4</c:f>
              <c:numCache>
                <c:formatCode>0.0</c:formatCode>
                <c:ptCount val="5"/>
                <c:pt idx="0">
                  <c:v>49.3</c:v>
                </c:pt>
                <c:pt idx="1">
                  <c:v>51.7</c:v>
                </c:pt>
                <c:pt idx="2">
                  <c:v>51</c:v>
                </c:pt>
                <c:pt idx="3">
                  <c:v>49.4</c:v>
                </c:pt>
                <c:pt idx="4">
                  <c:v>51.4</c:v>
                </c:pt>
              </c:numCache>
            </c:numRef>
          </c:val>
        </c:ser>
        <c:axId val="73650560"/>
        <c:axId val="73652096"/>
      </c:barChart>
      <c:catAx>
        <c:axId val="73650560"/>
        <c:scaling>
          <c:orientation val="minMax"/>
        </c:scaling>
        <c:axPos val="b"/>
        <c:tickLblPos val="nextTo"/>
        <c:txPr>
          <a:bodyPr/>
          <a:lstStyle/>
          <a:p>
            <a:pPr>
              <a:defRPr sz="1800"/>
            </a:pPr>
            <a:endParaRPr lang="en-US"/>
          </a:p>
        </c:txPr>
        <c:crossAx val="73652096"/>
        <c:crosses val="autoZero"/>
        <c:auto val="1"/>
        <c:lblAlgn val="ctr"/>
        <c:lblOffset val="100"/>
      </c:catAx>
      <c:valAx>
        <c:axId val="73652096"/>
        <c:scaling>
          <c:orientation val="minMax"/>
          <c:max val="70"/>
          <c:min val="0"/>
        </c:scaling>
        <c:axPos val="l"/>
        <c:majorGridlines/>
        <c:numFmt formatCode="0" sourceLinked="0"/>
        <c:tickLblPos val="nextTo"/>
        <c:txPr>
          <a:bodyPr/>
          <a:lstStyle/>
          <a:p>
            <a:pPr>
              <a:defRPr sz="1800" baseline="0"/>
            </a:pPr>
            <a:endParaRPr lang="en-US"/>
          </a:p>
        </c:txPr>
        <c:crossAx val="73650560"/>
        <c:crosses val="autoZero"/>
        <c:crossBetween val="between"/>
      </c:valAx>
    </c:plotArea>
    <c:legend>
      <c:legendPos val="b"/>
      <c:layout/>
      <c:txPr>
        <a:bodyPr/>
        <a:lstStyle/>
        <a:p>
          <a:pPr>
            <a:defRPr sz="1800"/>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LC!$A$5</c:f>
              <c:strCache>
                <c:ptCount val="1"/>
                <c:pt idx="0">
                  <c:v>Have not taken nor plan to do so (N=343)</c:v>
                </c:pt>
              </c:strCache>
            </c:strRef>
          </c:tx>
          <c:cat>
            <c:strRef>
              <c:f>LC!$B$4:$F$4</c:f>
              <c:strCache>
                <c:ptCount val="5"/>
                <c:pt idx="0">
                  <c:v>Active &amp; Collaborative Learning</c:v>
                </c:pt>
                <c:pt idx="1">
                  <c:v>Student Effort</c:v>
                </c:pt>
                <c:pt idx="2">
                  <c:v>Academic Challenge</c:v>
                </c:pt>
                <c:pt idx="3">
                  <c:v>Student-Faculty Interaction</c:v>
                </c:pt>
                <c:pt idx="4">
                  <c:v>Support for Learners</c:v>
                </c:pt>
              </c:strCache>
            </c:strRef>
          </c:cat>
          <c:val>
            <c:numRef>
              <c:f>LC!$B$5:$F$5</c:f>
              <c:numCache>
                <c:formatCode>General</c:formatCode>
                <c:ptCount val="5"/>
                <c:pt idx="0">
                  <c:v>56</c:v>
                </c:pt>
                <c:pt idx="1">
                  <c:v>52</c:v>
                </c:pt>
                <c:pt idx="2" formatCode="0">
                  <c:v>53.9</c:v>
                </c:pt>
                <c:pt idx="3" formatCode="0">
                  <c:v>53.6</c:v>
                </c:pt>
                <c:pt idx="4" formatCode="0">
                  <c:v>48.4</c:v>
                </c:pt>
              </c:numCache>
            </c:numRef>
          </c:val>
        </c:ser>
        <c:ser>
          <c:idx val="1"/>
          <c:order val="1"/>
          <c:tx>
            <c:strRef>
              <c:f>LC!$A$6</c:f>
              <c:strCache>
                <c:ptCount val="1"/>
                <c:pt idx="0">
                  <c:v>Have not but plan to take (N=131)</c:v>
                </c:pt>
              </c:strCache>
            </c:strRef>
          </c:tx>
          <c:cat>
            <c:strRef>
              <c:f>LC!$B$4:$F$4</c:f>
              <c:strCache>
                <c:ptCount val="5"/>
                <c:pt idx="0">
                  <c:v>Active &amp; Collaborative Learning</c:v>
                </c:pt>
                <c:pt idx="1">
                  <c:v>Student Effort</c:v>
                </c:pt>
                <c:pt idx="2">
                  <c:v>Academic Challenge</c:v>
                </c:pt>
                <c:pt idx="3">
                  <c:v>Student-Faculty Interaction</c:v>
                </c:pt>
                <c:pt idx="4">
                  <c:v>Support for Learners</c:v>
                </c:pt>
              </c:strCache>
            </c:strRef>
          </c:cat>
          <c:val>
            <c:numRef>
              <c:f>LC!$B$6:$F$6</c:f>
              <c:numCache>
                <c:formatCode>General</c:formatCode>
                <c:ptCount val="5"/>
                <c:pt idx="0" formatCode="0">
                  <c:v>62</c:v>
                </c:pt>
                <c:pt idx="1">
                  <c:v>62</c:v>
                </c:pt>
                <c:pt idx="2" formatCode="0">
                  <c:v>58</c:v>
                </c:pt>
                <c:pt idx="3" formatCode="0">
                  <c:v>59</c:v>
                </c:pt>
                <c:pt idx="4" formatCode="0">
                  <c:v>57</c:v>
                </c:pt>
              </c:numCache>
            </c:numRef>
          </c:val>
        </c:ser>
        <c:ser>
          <c:idx val="2"/>
          <c:order val="2"/>
          <c:tx>
            <c:strRef>
              <c:f>LC!$A$7</c:f>
              <c:strCache>
                <c:ptCount val="1"/>
                <c:pt idx="0">
                  <c:v>Have taken (N=244)</c:v>
                </c:pt>
              </c:strCache>
            </c:strRef>
          </c:tx>
          <c:cat>
            <c:strRef>
              <c:f>LC!$B$4:$F$4</c:f>
              <c:strCache>
                <c:ptCount val="5"/>
                <c:pt idx="0">
                  <c:v>Active &amp; Collaborative Learning</c:v>
                </c:pt>
                <c:pt idx="1">
                  <c:v>Student Effort</c:v>
                </c:pt>
                <c:pt idx="2">
                  <c:v>Academic Challenge</c:v>
                </c:pt>
                <c:pt idx="3">
                  <c:v>Student-Faculty Interaction</c:v>
                </c:pt>
                <c:pt idx="4">
                  <c:v>Support for Learners</c:v>
                </c:pt>
              </c:strCache>
            </c:strRef>
          </c:cat>
          <c:val>
            <c:numRef>
              <c:f>LC!$B$7:$F$7</c:f>
              <c:numCache>
                <c:formatCode>General</c:formatCode>
                <c:ptCount val="5"/>
                <c:pt idx="0" formatCode="0">
                  <c:v>67</c:v>
                </c:pt>
                <c:pt idx="1">
                  <c:v>61</c:v>
                </c:pt>
                <c:pt idx="2" formatCode="0">
                  <c:v>63</c:v>
                </c:pt>
                <c:pt idx="3" formatCode="0">
                  <c:v>61</c:v>
                </c:pt>
                <c:pt idx="4" formatCode="0">
                  <c:v>54</c:v>
                </c:pt>
              </c:numCache>
            </c:numRef>
          </c:val>
        </c:ser>
        <c:axId val="73559040"/>
        <c:axId val="73564928"/>
      </c:barChart>
      <c:catAx>
        <c:axId val="73559040"/>
        <c:scaling>
          <c:orientation val="minMax"/>
        </c:scaling>
        <c:axPos val="b"/>
        <c:tickLblPos val="nextTo"/>
        <c:txPr>
          <a:bodyPr anchor="b" anchorCtr="0"/>
          <a:lstStyle/>
          <a:p>
            <a:pPr>
              <a:defRPr sz="1800"/>
            </a:pPr>
            <a:endParaRPr lang="en-US"/>
          </a:p>
        </c:txPr>
        <c:crossAx val="73564928"/>
        <c:crosses val="autoZero"/>
        <c:auto val="1"/>
        <c:lblAlgn val="ctr"/>
        <c:lblOffset val="100"/>
      </c:catAx>
      <c:valAx>
        <c:axId val="73564928"/>
        <c:scaling>
          <c:orientation val="minMax"/>
        </c:scaling>
        <c:axPos val="l"/>
        <c:majorGridlines/>
        <c:numFmt formatCode="General" sourceLinked="1"/>
        <c:tickLblPos val="nextTo"/>
        <c:txPr>
          <a:bodyPr/>
          <a:lstStyle/>
          <a:p>
            <a:pPr>
              <a:defRPr sz="2000" baseline="0"/>
            </a:pPr>
            <a:endParaRPr lang="en-US"/>
          </a:p>
        </c:txPr>
        <c:crossAx val="73559040"/>
        <c:crosses val="autoZero"/>
        <c:crossBetween val="between"/>
      </c:valAx>
    </c:plotArea>
    <c:legend>
      <c:legendPos val="b"/>
      <c:layout/>
      <c:txPr>
        <a:bodyPr/>
        <a:lstStyle/>
        <a:p>
          <a:pPr>
            <a:defRPr sz="2400"/>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207D84-C1EE-40F3-AAB3-A19C27AB13D0}"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07D84-C1EE-40F3-AAB3-A19C27AB13D0}"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07D84-C1EE-40F3-AAB3-A19C27AB13D0}"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07D84-C1EE-40F3-AAB3-A19C27AB13D0}"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207D84-C1EE-40F3-AAB3-A19C27AB13D0}"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207D84-C1EE-40F3-AAB3-A19C27AB13D0}" type="datetimeFigureOut">
              <a:rPr lang="en-US" smtClean="0"/>
              <a:pPr/>
              <a:t>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207D84-C1EE-40F3-AAB3-A19C27AB13D0}" type="datetimeFigureOut">
              <a:rPr lang="en-US" smtClean="0"/>
              <a:pPr/>
              <a:t>11/8/2010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207D84-C1EE-40F3-AAB3-A19C27AB13D0}" type="datetimeFigureOut">
              <a:rPr lang="en-US" smtClean="0"/>
              <a:pPr/>
              <a:t>11/8/2010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07D84-C1EE-40F3-AAB3-A19C27AB13D0}" type="datetimeFigureOut">
              <a:rPr lang="en-US" smtClean="0"/>
              <a:pPr/>
              <a:t>11/8/2010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07D84-C1EE-40F3-AAB3-A19C27AB13D0}" type="datetimeFigureOut">
              <a:rPr lang="en-US" smtClean="0"/>
              <a:pPr/>
              <a:t>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07D84-C1EE-40F3-AAB3-A19C27AB13D0}" type="datetimeFigureOut">
              <a:rPr lang="en-US" smtClean="0"/>
              <a:pPr/>
              <a:t>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C9A7B-9731-4419-B3C4-312777D6B5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07D84-C1EE-40F3-AAB3-A19C27AB13D0}" type="datetimeFigureOut">
              <a:rPr lang="en-US" smtClean="0"/>
              <a:pPr/>
              <a:t>11/8/2010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C9A7B-9731-4419-B3C4-312777D6B56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
            <a:ext cx="7924800" cy="64008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sz="4000" dirty="0" smtClean="0">
                <a:solidFill>
                  <a:srgbClr val="FFC000"/>
                </a:solidFill>
              </a:rPr>
              <a:t>Student Engagement as Policy Direction:</a:t>
            </a:r>
            <a:br>
              <a:rPr lang="en-US" sz="4000" dirty="0" smtClean="0">
                <a:solidFill>
                  <a:srgbClr val="FFC000"/>
                </a:solidFill>
              </a:rPr>
            </a:br>
            <a:r>
              <a:rPr lang="en-US" sz="4000" dirty="0" smtClean="0">
                <a:solidFill>
                  <a:srgbClr val="FFC000"/>
                </a:solidFill>
              </a:rPr>
              <a:t>Community College Survey of Student Engagement (CCSSE)</a:t>
            </a:r>
            <a:br>
              <a:rPr lang="en-US" sz="4000" dirty="0" smtClean="0">
                <a:solidFill>
                  <a:srgbClr val="FFC000"/>
                </a:solidFill>
              </a:rPr>
            </a:br>
            <a:r>
              <a:rPr lang="en-US" sz="4000" dirty="0" smtClean="0">
                <a:solidFill>
                  <a:srgbClr val="FFC000"/>
                </a:solidFill>
              </a:rPr>
              <a:t/>
            </a:r>
            <a:br>
              <a:rPr lang="en-US" sz="4000" dirty="0" smtClean="0">
                <a:solidFill>
                  <a:srgbClr val="FFC000"/>
                </a:solidFill>
              </a:rPr>
            </a:br>
            <a:r>
              <a:rPr lang="en-US" sz="4000" dirty="0" smtClean="0">
                <a:solidFill>
                  <a:srgbClr val="FFC000"/>
                </a:solidFill>
              </a:rPr>
              <a:t/>
            </a:r>
            <a:br>
              <a:rPr lang="en-US" sz="4000" dirty="0" smtClean="0">
                <a:solidFill>
                  <a:srgbClr val="FFC000"/>
                </a:solidFill>
              </a:rPr>
            </a:br>
            <a:r>
              <a:rPr lang="en-US" sz="4000" dirty="0" smtClean="0">
                <a:solidFill>
                  <a:srgbClr val="FFC000"/>
                </a:solidFill>
              </a:rPr>
              <a:t/>
            </a:r>
            <a:br>
              <a:rPr lang="en-US" sz="4000" dirty="0" smtClean="0">
                <a:solidFill>
                  <a:srgbClr val="FFC000"/>
                </a:solidFill>
              </a:rPr>
            </a:br>
            <a:r>
              <a:rPr lang="en-US" sz="3600" dirty="0" smtClean="0">
                <a:solidFill>
                  <a:schemeClr val="tx1">
                    <a:lumMod val="85000"/>
                  </a:schemeClr>
                </a:solidFill>
              </a:rPr>
              <a:t>Skagit Valley College</a:t>
            </a:r>
            <a:br>
              <a:rPr lang="en-US" sz="3600" dirty="0" smtClean="0">
                <a:solidFill>
                  <a:schemeClr val="tx1">
                    <a:lumMod val="85000"/>
                  </a:schemeClr>
                </a:solidFill>
              </a:rPr>
            </a:br>
            <a:r>
              <a:rPr lang="en-US" sz="3600" dirty="0" smtClean="0">
                <a:solidFill>
                  <a:schemeClr val="tx1">
                    <a:lumMod val="85000"/>
                  </a:schemeClr>
                </a:solidFill>
              </a:rPr>
              <a:t>Board of Trustees</a:t>
            </a:r>
            <a:r>
              <a:rPr lang="en-US" sz="4900" dirty="0" smtClean="0">
                <a:solidFill>
                  <a:schemeClr val="tx1">
                    <a:lumMod val="85000"/>
                  </a:schemeClr>
                </a:solidFill>
              </a:rPr>
              <a:t/>
            </a:r>
            <a:br>
              <a:rPr lang="en-US" sz="4900" dirty="0" smtClean="0">
                <a:solidFill>
                  <a:schemeClr val="tx1">
                    <a:lumMod val="85000"/>
                  </a:schemeClr>
                </a:solidFill>
              </a:rPr>
            </a:br>
            <a:r>
              <a:rPr lang="en-US" sz="6000" dirty="0" smtClean="0">
                <a:solidFill>
                  <a:schemeClr val="bg2">
                    <a:lumMod val="40000"/>
                    <a:lumOff val="60000"/>
                  </a:schemeClr>
                </a:solidFill>
              </a:rPr>
              <a:t> </a:t>
            </a:r>
            <a:r>
              <a:rPr lang="en-US" sz="3100" dirty="0" smtClean="0">
                <a:solidFill>
                  <a:schemeClr val="bg2">
                    <a:lumMod val="40000"/>
                    <a:lumOff val="60000"/>
                  </a:schemeClr>
                </a:solidFill>
              </a:rPr>
              <a:t>Policy GP-4 – Education Responsibilities and  </a:t>
            </a:r>
            <a:br>
              <a:rPr lang="en-US" sz="3100" dirty="0" smtClean="0">
                <a:solidFill>
                  <a:schemeClr val="bg2">
                    <a:lumMod val="40000"/>
                    <a:lumOff val="60000"/>
                  </a:schemeClr>
                </a:solidFill>
              </a:rPr>
            </a:br>
            <a:r>
              <a:rPr lang="en-US" sz="3100" dirty="0" smtClean="0">
                <a:solidFill>
                  <a:schemeClr val="bg2">
                    <a:lumMod val="40000"/>
                    <a:lumOff val="60000"/>
                  </a:schemeClr>
                </a:solidFill>
              </a:rPr>
              <a:t>Ends Policy E-4 – Instruction &amp; Student Success </a:t>
            </a:r>
            <a:r>
              <a:rPr lang="en-US" sz="6000" dirty="0" smtClean="0">
                <a:solidFill>
                  <a:schemeClr val="tx1">
                    <a:lumMod val="85000"/>
                  </a:schemeClr>
                </a:solidFill>
              </a:rPr>
              <a:t/>
            </a:r>
            <a:br>
              <a:rPr lang="en-US" sz="6000" dirty="0" smtClean="0">
                <a:solidFill>
                  <a:schemeClr val="tx1">
                    <a:lumMod val="85000"/>
                  </a:schemeClr>
                </a:solidFill>
              </a:rPr>
            </a:br>
            <a:r>
              <a:rPr lang="en-US" sz="6000" dirty="0" smtClean="0">
                <a:solidFill>
                  <a:schemeClr val="tx1">
                    <a:lumMod val="85000"/>
                  </a:schemeClr>
                </a:solidFill>
              </a:rPr>
              <a:t/>
            </a:r>
            <a:br>
              <a:rPr lang="en-US" sz="6000" dirty="0" smtClean="0">
                <a:solidFill>
                  <a:schemeClr val="tx1">
                    <a:lumMod val="85000"/>
                  </a:schemeClr>
                </a:solidFill>
              </a:rPr>
            </a:b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2010 Benchmarks –</a:t>
            </a:r>
            <a:br>
              <a:rPr lang="en-US" dirty="0" smtClean="0"/>
            </a:br>
            <a:r>
              <a:rPr lang="en-US" dirty="0" smtClean="0"/>
              <a:t>Developmental &amp; Non-Dev Students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2010 Benchmarks – </a:t>
            </a:r>
            <a:br>
              <a:rPr lang="en-US" dirty="0" smtClean="0"/>
            </a:br>
            <a:r>
              <a:rPr lang="en-US" dirty="0" smtClean="0"/>
              <a:t>First Generation/Not First Gen</a:t>
            </a:r>
            <a:endParaRPr lang="en-US" dirty="0"/>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dirty="0" smtClean="0"/>
              <a:t>SVC Standardized Benchmark Scores—</a:t>
            </a:r>
            <a:br>
              <a:rPr lang="en-US" dirty="0" smtClean="0"/>
            </a:br>
            <a:r>
              <a:rPr lang="en-US" dirty="0" smtClean="0"/>
              <a:t>Learning Community/Not LC Students</a:t>
            </a:r>
            <a:endParaRPr lang="en-US" dirty="0"/>
          </a:p>
        </p:txBody>
      </p:sp>
      <p:graphicFrame>
        <p:nvGraphicFramePr>
          <p:cNvPr id="4" name="Content Placeholder 3"/>
          <p:cNvGraphicFramePr>
            <a:graphicFrameLocks noGrp="1"/>
          </p:cNvGraphicFramePr>
          <p:nvPr>
            <p:ph idx="1"/>
          </p:nvPr>
        </p:nvGraphicFramePr>
        <p:xfrm>
          <a:off x="457200" y="1447800"/>
          <a:ext cx="82296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676400"/>
            <a:ext cx="7772400" cy="1851025"/>
          </a:xfrm>
        </p:spPr>
        <p:txBody>
          <a:bodyPr>
            <a:normAutofit fontScale="90000"/>
          </a:bodyPr>
          <a:lstStyle/>
          <a:p>
            <a:r>
              <a:rPr lang="en-US" dirty="0" smtClean="0"/>
              <a:t>Appendix</a:t>
            </a:r>
            <a:br>
              <a:rPr lang="en-US" dirty="0" smtClean="0"/>
            </a:br>
            <a:r>
              <a:rPr lang="en-US" dirty="0" smtClean="0"/>
              <a:t/>
            </a:r>
            <a:br>
              <a:rPr lang="en-US" dirty="0" smtClean="0"/>
            </a:br>
            <a:r>
              <a:rPr lang="en-US" dirty="0" smtClean="0">
                <a:solidFill>
                  <a:srgbClr val="FF0000"/>
                </a:solidFill>
              </a:rPr>
              <a:t>Benchmark Survey Questions</a:t>
            </a:r>
            <a:br>
              <a:rPr lang="en-US" dirty="0" smtClean="0">
                <a:solidFill>
                  <a:srgbClr val="FF0000"/>
                </a:solidFill>
              </a:rPr>
            </a:br>
            <a:r>
              <a:rPr lang="en-US" dirty="0" smtClean="0">
                <a:solidFill>
                  <a:srgbClr val="FF0000"/>
                </a:solidFill>
              </a:rPr>
              <a:t> by Category</a:t>
            </a:r>
            <a:endParaRPr lang="en-US"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Active &amp; Collaborative Learning</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buNone/>
            </a:pPr>
            <a:r>
              <a:rPr lang="en-US" dirty="0" smtClean="0"/>
              <a:t>During the current school year, how often have you: </a:t>
            </a:r>
          </a:p>
          <a:p>
            <a:r>
              <a:rPr lang="en-US" dirty="0" smtClean="0"/>
              <a:t>Asked questions in class or contributed to class discussions</a:t>
            </a:r>
          </a:p>
          <a:p>
            <a:r>
              <a:rPr lang="en-US" dirty="0" smtClean="0"/>
              <a:t>Made a class presentation</a:t>
            </a:r>
          </a:p>
          <a:p>
            <a:r>
              <a:rPr lang="en-US" dirty="0" smtClean="0"/>
              <a:t>Worked with other students on projects during class</a:t>
            </a:r>
          </a:p>
          <a:p>
            <a:r>
              <a:rPr lang="en-US" dirty="0" smtClean="0"/>
              <a:t>Worked with classmates outside of class to prepare class assignments</a:t>
            </a:r>
          </a:p>
          <a:p>
            <a:r>
              <a:rPr lang="en-US" dirty="0" smtClean="0"/>
              <a:t>Tutored or taught other students (paid or voluntary)</a:t>
            </a:r>
          </a:p>
          <a:p>
            <a:r>
              <a:rPr lang="en-US" dirty="0" smtClean="0"/>
              <a:t>Participated in a community-based project as a part of a regular course</a:t>
            </a:r>
          </a:p>
          <a:p>
            <a:r>
              <a:rPr lang="en-US" dirty="0" smtClean="0"/>
              <a:t>Discussed ideas from your readings or classes with others outside of class (students, family members, co-workers, etc.)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Student Effort</a:t>
            </a:r>
            <a:endParaRPr lang="en-US" dirty="0">
              <a:solidFill>
                <a:srgbClr val="FF0000"/>
              </a:solidFill>
            </a:endParaRPr>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a:buNone/>
            </a:pPr>
            <a:r>
              <a:rPr lang="en-US" dirty="0" smtClean="0"/>
              <a:t>During the current school year, how often have you: </a:t>
            </a:r>
          </a:p>
          <a:p>
            <a:r>
              <a:rPr lang="en-US" dirty="0" smtClean="0"/>
              <a:t>Prepared two or more drafts of a paper or assignment before turning it in</a:t>
            </a:r>
          </a:p>
          <a:p>
            <a:r>
              <a:rPr lang="en-US" dirty="0" smtClean="0"/>
              <a:t>Worked on a paper or project that required integrating ideas or information from various sources</a:t>
            </a:r>
          </a:p>
          <a:p>
            <a:r>
              <a:rPr lang="en-US" dirty="0" smtClean="0"/>
              <a:t>Come to class without completing readings or assignments </a:t>
            </a:r>
          </a:p>
          <a:p>
            <a:r>
              <a:rPr lang="en-US" dirty="0" smtClean="0"/>
              <a:t>Used peer or other tutoring services</a:t>
            </a:r>
          </a:p>
          <a:p>
            <a:r>
              <a:rPr lang="en-US" dirty="0" smtClean="0"/>
              <a:t>Used skill labs</a:t>
            </a:r>
          </a:p>
          <a:p>
            <a:r>
              <a:rPr lang="en-US" dirty="0" smtClean="0"/>
              <a:t>Used a computer lab</a:t>
            </a:r>
          </a:p>
          <a:p>
            <a:pPr>
              <a:buNone/>
            </a:pPr>
            <a:r>
              <a:rPr lang="en-US" dirty="0" smtClean="0"/>
              <a:t>During the current school year: </a:t>
            </a:r>
          </a:p>
          <a:p>
            <a:r>
              <a:rPr lang="en-US" dirty="0" smtClean="0"/>
              <a:t>How many books did you read on your own (not assigned) for personal enjoyment or academic enrichment</a:t>
            </a:r>
          </a:p>
          <a:p>
            <a:r>
              <a:rPr lang="en-US" dirty="0" smtClean="0"/>
              <a:t>How many hours did you spend in a typical week preparing for class (studying, reading, writing, rehearsing, or other activities related to your program)</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Academic Challenge</a:t>
            </a:r>
            <a:endParaRPr lang="en-US" dirty="0">
              <a:solidFill>
                <a:srgbClr val="FF0000"/>
              </a:solidFill>
            </a:endParaRPr>
          </a:p>
        </p:txBody>
      </p:sp>
      <p:sp>
        <p:nvSpPr>
          <p:cNvPr id="3" name="Content Placeholder 2"/>
          <p:cNvSpPr>
            <a:spLocks noGrp="1"/>
          </p:cNvSpPr>
          <p:nvPr>
            <p:ph idx="1"/>
          </p:nvPr>
        </p:nvSpPr>
        <p:spPr>
          <a:xfrm>
            <a:off x="457200" y="1600200"/>
            <a:ext cx="8229600" cy="4953000"/>
          </a:xfrm>
        </p:spPr>
        <p:txBody>
          <a:bodyPr>
            <a:normAutofit fontScale="55000" lnSpcReduction="20000"/>
          </a:bodyPr>
          <a:lstStyle/>
          <a:p>
            <a:pPr>
              <a:buNone/>
            </a:pPr>
            <a:r>
              <a:rPr lang="en-US" dirty="0" smtClean="0"/>
              <a:t>During the current school year, how often have you: </a:t>
            </a:r>
          </a:p>
          <a:p>
            <a:r>
              <a:rPr lang="en-US" dirty="0" smtClean="0"/>
              <a:t>Worked harder than you thought you could to meet an instructor’s standards or expectations</a:t>
            </a:r>
          </a:p>
          <a:p>
            <a:pPr>
              <a:buNone/>
            </a:pPr>
            <a:r>
              <a:rPr lang="en-US" dirty="0" smtClean="0"/>
              <a:t>How much does your coursework at this college emphasize: </a:t>
            </a:r>
          </a:p>
          <a:p>
            <a:r>
              <a:rPr lang="en-US" dirty="0" smtClean="0"/>
              <a:t>Analyzing the basic elements of an idea, experience, or theory</a:t>
            </a:r>
          </a:p>
          <a:p>
            <a:r>
              <a:rPr lang="en-US" dirty="0" smtClean="0"/>
              <a:t>Synthesizing and organizing ideas, information, or experiences in new ways</a:t>
            </a:r>
          </a:p>
          <a:p>
            <a:r>
              <a:rPr lang="en-US" dirty="0" smtClean="0"/>
              <a:t>Making judgments about the value or soundness of information, arguments, or methods</a:t>
            </a:r>
          </a:p>
          <a:p>
            <a:r>
              <a:rPr lang="en-US" dirty="0" smtClean="0"/>
              <a:t>Applying theories or concepts to practical problems or in new situations</a:t>
            </a:r>
          </a:p>
          <a:p>
            <a:r>
              <a:rPr lang="en-US" dirty="0" smtClean="0"/>
              <a:t>Using information you have read or heard to perform a new skill</a:t>
            </a:r>
          </a:p>
          <a:p>
            <a:pPr>
              <a:buNone/>
            </a:pPr>
            <a:r>
              <a:rPr lang="en-US" dirty="0" smtClean="0"/>
              <a:t>During the current school year: </a:t>
            </a:r>
          </a:p>
          <a:p>
            <a:r>
              <a:rPr lang="en-US" dirty="0" smtClean="0"/>
              <a:t>How many assigned textbooks, manuals, books, or book-length packs of course readings did you read</a:t>
            </a:r>
          </a:p>
          <a:p>
            <a:r>
              <a:rPr lang="en-US" dirty="0" smtClean="0"/>
              <a:t>How many papers or reports of any length did you write</a:t>
            </a:r>
          </a:p>
          <a:p>
            <a:r>
              <a:rPr lang="en-US" dirty="0" smtClean="0"/>
              <a:t>To what extent have your examinations challenged you to do your best work</a:t>
            </a:r>
          </a:p>
          <a:p>
            <a:pPr>
              <a:buNone/>
            </a:pPr>
            <a:r>
              <a:rPr lang="en-US" dirty="0" smtClean="0"/>
              <a:t>How much does this college emphasize: </a:t>
            </a:r>
          </a:p>
          <a:p>
            <a:r>
              <a:rPr lang="en-US" dirty="0" smtClean="0"/>
              <a:t>Encouraging you to spend significant amounts of time studying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Student-Faculty Interaction</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During the current school year, how often have you: </a:t>
            </a:r>
          </a:p>
          <a:p>
            <a:r>
              <a:rPr lang="en-US" dirty="0" smtClean="0"/>
              <a:t>Used e-mail to communicate with an instructor</a:t>
            </a:r>
          </a:p>
          <a:p>
            <a:r>
              <a:rPr lang="en-US" dirty="0" smtClean="0"/>
              <a:t>Discussed grades or assignments with an instructor</a:t>
            </a:r>
          </a:p>
          <a:p>
            <a:r>
              <a:rPr lang="en-US" dirty="0" smtClean="0"/>
              <a:t>Talked about career plans with an instructor or advisor</a:t>
            </a:r>
          </a:p>
          <a:p>
            <a:r>
              <a:rPr lang="en-US" dirty="0" smtClean="0"/>
              <a:t>Discussed ideas from your readings or classes with instructors outside of class</a:t>
            </a:r>
          </a:p>
          <a:p>
            <a:r>
              <a:rPr lang="en-US" dirty="0" smtClean="0"/>
              <a:t>Received prompt feedback (written or oral) from instructors on your performance</a:t>
            </a:r>
          </a:p>
          <a:p>
            <a:r>
              <a:rPr lang="en-US" dirty="0" smtClean="0"/>
              <a:t>Worked with instructors on activities other than coursework</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Support for Learners</a:t>
            </a:r>
            <a:endParaRPr lang="en-US" dirty="0">
              <a:solidFill>
                <a:srgbClr val="FF0000"/>
              </a:solidFill>
            </a:endParaRPr>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pPr>
              <a:buNone/>
            </a:pPr>
            <a:r>
              <a:rPr lang="en-US" dirty="0" smtClean="0"/>
              <a:t>How much does this college emphasize: </a:t>
            </a:r>
          </a:p>
          <a:p>
            <a:r>
              <a:rPr lang="en-US" dirty="0" smtClean="0"/>
              <a:t>Providing the support you need to help you succeed at this college</a:t>
            </a:r>
          </a:p>
          <a:p>
            <a:r>
              <a:rPr lang="en-US" dirty="0" smtClean="0"/>
              <a:t>Encouraging contact among students from different economic, social, and racial or ethnic backgrounds</a:t>
            </a:r>
          </a:p>
          <a:p>
            <a:r>
              <a:rPr lang="en-US" dirty="0" smtClean="0"/>
              <a:t>Helping you cope with your nonacademic responsibilities (work, family, etc.)</a:t>
            </a:r>
          </a:p>
          <a:p>
            <a:r>
              <a:rPr lang="en-US" dirty="0" smtClean="0"/>
              <a:t>Providing the support you need to thrive socially</a:t>
            </a:r>
          </a:p>
          <a:p>
            <a:r>
              <a:rPr lang="en-US" dirty="0" smtClean="0"/>
              <a:t>Providing the financial support you need to afford your education</a:t>
            </a:r>
          </a:p>
          <a:p>
            <a:pPr>
              <a:buNone/>
            </a:pPr>
            <a:r>
              <a:rPr lang="en-US" dirty="0" smtClean="0"/>
              <a:t>During the current school year, how often have you: </a:t>
            </a:r>
          </a:p>
          <a:p>
            <a:r>
              <a:rPr lang="en-US" dirty="0" smtClean="0"/>
              <a:t>Used academic advising/planning services</a:t>
            </a:r>
          </a:p>
          <a:p>
            <a:r>
              <a:rPr lang="en-US" dirty="0" smtClean="0"/>
              <a:t>Used career counseling services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Student Engagement?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The research findings are unequivocal. Student learning and student retention are correlated strongly with student engagement. </a:t>
            </a:r>
          </a:p>
          <a:p>
            <a:r>
              <a:rPr lang="en-US" dirty="0" smtClean="0"/>
              <a:t>The more actively engaged students are — with faculty and staff, with other students, with the subject matter being learned — the more likely they are to persist in their college studies and to achieve at higher levels. </a:t>
            </a:r>
          </a:p>
          <a:p>
            <a:r>
              <a:rPr lang="en-US" dirty="0" smtClean="0"/>
              <a:t>This connection has been emphasized in a number of major studies and reports on the undergraduate experience:</a:t>
            </a:r>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Early Research</a:t>
            </a:r>
            <a:endParaRPr lang="en-US" dirty="0"/>
          </a:p>
        </p:txBody>
      </p:sp>
      <p:sp>
        <p:nvSpPr>
          <p:cNvPr id="3" name="Content Placeholder 2"/>
          <p:cNvSpPr>
            <a:spLocks noGrp="1"/>
          </p:cNvSpPr>
          <p:nvPr>
            <p:ph idx="1"/>
          </p:nvPr>
        </p:nvSpPr>
        <p:spPr>
          <a:xfrm>
            <a:off x="457200" y="1295400"/>
            <a:ext cx="8001000" cy="5562600"/>
          </a:xfrm>
        </p:spPr>
        <p:txBody>
          <a:bodyPr>
            <a:normAutofit fontScale="70000" lnSpcReduction="20000"/>
          </a:bodyPr>
          <a:lstStyle/>
          <a:p>
            <a:r>
              <a:rPr lang="en-US" sz="3600" dirty="0" smtClean="0"/>
              <a:t>In </a:t>
            </a:r>
            <a:r>
              <a:rPr lang="en-US" sz="3600" i="1" dirty="0" smtClean="0"/>
              <a:t>How College Affects Students</a:t>
            </a:r>
            <a:r>
              <a:rPr lang="en-US" sz="3600" dirty="0" smtClean="0"/>
              <a:t> (1991), </a:t>
            </a:r>
            <a:r>
              <a:rPr lang="en-US" sz="3600" dirty="0" err="1" smtClean="0"/>
              <a:t>Pascarella</a:t>
            </a:r>
            <a:r>
              <a:rPr lang="en-US" sz="3600" dirty="0" smtClean="0"/>
              <a:t> and </a:t>
            </a:r>
            <a:r>
              <a:rPr lang="en-US" sz="3600" dirty="0" err="1" smtClean="0"/>
              <a:t>Terenzini</a:t>
            </a:r>
            <a:r>
              <a:rPr lang="en-US" sz="3600" dirty="0" smtClean="0"/>
              <a:t> affirm from their examination of 20 years of research that “students who are actively involved in both academic and out-of-class activities gain more from the college experience than those who are not so involved.” </a:t>
            </a:r>
          </a:p>
          <a:p>
            <a:endParaRPr lang="en-US" sz="3600" dirty="0" smtClean="0"/>
          </a:p>
          <a:p>
            <a:r>
              <a:rPr lang="en-US" sz="3600" dirty="0" smtClean="0"/>
              <a:t>In </a:t>
            </a:r>
            <a:r>
              <a:rPr lang="en-US" sz="3600" i="1" dirty="0" smtClean="0"/>
              <a:t>Leaving College</a:t>
            </a:r>
            <a:r>
              <a:rPr lang="en-US" sz="3600" dirty="0" smtClean="0"/>
              <a:t> (1993), Tinto summarized the evidence by noting: “Simply put, the same forces of contact and involvement that influence persistence also appear to shape student learning…it is apparent that the more students are involved in the social and intellectual life of a college, the more frequently they make contact with faculty and other students about learning issues, especially outside the class, the more students are likely to learn” (p. 69).</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Recent Research</a:t>
            </a:r>
            <a:endParaRPr lang="en-US" dirty="0"/>
          </a:p>
        </p:txBody>
      </p:sp>
      <p:sp>
        <p:nvSpPr>
          <p:cNvPr id="3" name="Content Placeholder 2"/>
          <p:cNvSpPr>
            <a:spLocks noGrp="1"/>
          </p:cNvSpPr>
          <p:nvPr>
            <p:ph idx="1"/>
          </p:nvPr>
        </p:nvSpPr>
        <p:spPr>
          <a:xfrm>
            <a:off x="457200" y="1066800"/>
            <a:ext cx="8229600" cy="5791200"/>
          </a:xfrm>
        </p:spPr>
        <p:txBody>
          <a:bodyPr>
            <a:normAutofit fontScale="85000" lnSpcReduction="20000"/>
          </a:bodyPr>
          <a:lstStyle/>
          <a:p>
            <a:pPr>
              <a:buNone/>
            </a:pPr>
            <a:r>
              <a:rPr lang="en-US" sz="1050" dirty="0" smtClean="0">
                <a:solidFill>
                  <a:srgbClr val="339933"/>
                </a:solidFill>
              </a:rPr>
              <a:t>	</a:t>
            </a:r>
          </a:p>
          <a:p>
            <a:r>
              <a:rPr lang="en-US" sz="3300" dirty="0" err="1" smtClean="0"/>
              <a:t>Kuh</a:t>
            </a:r>
            <a:r>
              <a:rPr lang="en-US" sz="3300" dirty="0" smtClean="0"/>
              <a:t> ‘s (2008) research on “high impact practices” that lead to student success are those where students:</a:t>
            </a:r>
          </a:p>
          <a:p>
            <a:pPr lvl="1"/>
            <a:r>
              <a:rPr lang="en-US" sz="3300" dirty="0" smtClean="0"/>
              <a:t>devote considerable time and effort to purposeful tasks</a:t>
            </a:r>
          </a:p>
          <a:p>
            <a:pPr lvl="1"/>
            <a:r>
              <a:rPr lang="en-US" sz="3300" dirty="0" smtClean="0"/>
              <a:t>interact with faculty and peers about substantive matters</a:t>
            </a:r>
          </a:p>
          <a:p>
            <a:pPr lvl="1"/>
            <a:r>
              <a:rPr lang="en-US" sz="3300" dirty="0" smtClean="0"/>
              <a:t>are more likely to experience diversity through contact with people different from themselves</a:t>
            </a:r>
          </a:p>
          <a:p>
            <a:pPr lvl="1"/>
            <a:r>
              <a:rPr lang="en-US" sz="3300" dirty="0" smtClean="0"/>
              <a:t>get ongoing feedback about their performance</a:t>
            </a:r>
          </a:p>
          <a:p>
            <a:pPr lvl="1"/>
            <a:r>
              <a:rPr lang="en-US" sz="3300" dirty="0" smtClean="0"/>
              <a:t> see how what they are learning works in different settings, on and off campus</a:t>
            </a:r>
          </a:p>
          <a:p>
            <a:r>
              <a:rPr lang="en-US" sz="3300" dirty="0" smtClean="0"/>
              <a:t>These are all dimensions addressed in the CCSSE </a:t>
            </a:r>
            <a:endParaRPr lang="en-US" sz="33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CCSSE Benchmarks</a:t>
            </a:r>
            <a:endParaRPr lang="en-US" dirty="0"/>
          </a:p>
        </p:txBody>
      </p:sp>
      <p:sp>
        <p:nvSpPr>
          <p:cNvPr id="3" name="Content Placeholder 2"/>
          <p:cNvSpPr>
            <a:spLocks noGrp="1"/>
          </p:cNvSpPr>
          <p:nvPr>
            <p:ph idx="1"/>
          </p:nvPr>
        </p:nvSpPr>
        <p:spPr>
          <a:xfrm>
            <a:off x="457200" y="1600200"/>
            <a:ext cx="8382000" cy="5029200"/>
          </a:xfrm>
        </p:spPr>
        <p:txBody>
          <a:bodyPr>
            <a:normAutofit/>
          </a:bodyPr>
          <a:lstStyle/>
          <a:p>
            <a:pPr>
              <a:lnSpc>
                <a:spcPct val="90000"/>
              </a:lnSpc>
              <a:defRPr/>
            </a:pPr>
            <a:r>
              <a:rPr lang="en-US" sz="2800" dirty="0" smtClean="0"/>
              <a:t>Five benchmarks - 38 engagement items that “reflect the most important aspects of the student experience”</a:t>
            </a:r>
          </a:p>
          <a:p>
            <a:pPr>
              <a:lnSpc>
                <a:spcPct val="90000"/>
              </a:lnSpc>
              <a:defRPr/>
            </a:pPr>
            <a:r>
              <a:rPr lang="en-US" sz="2800" dirty="0" smtClean="0"/>
              <a:t>Benchmarks use a rolling three year cohort </a:t>
            </a:r>
          </a:p>
          <a:p>
            <a:pPr>
              <a:lnSpc>
                <a:spcPct val="90000"/>
              </a:lnSpc>
              <a:defRPr/>
            </a:pPr>
            <a:r>
              <a:rPr lang="en-US" sz="2800" dirty="0" smtClean="0"/>
              <a:t>Benchmark scores are standardized so that weighted mean scores across all students in the cohort is 50</a:t>
            </a:r>
          </a:p>
          <a:p>
            <a:pPr>
              <a:lnSpc>
                <a:spcPct val="90000"/>
              </a:lnSpc>
              <a:defRPr/>
            </a:pPr>
            <a:r>
              <a:rPr lang="en-US" sz="2800" dirty="0" smtClean="0"/>
              <a:t>An institutions’ benchmark scores are computed by taking the weighted average of </a:t>
            </a:r>
            <a:r>
              <a:rPr lang="en-US" sz="2800" u="sng" dirty="0" smtClean="0"/>
              <a:t>their</a:t>
            </a:r>
            <a:r>
              <a:rPr lang="en-US" sz="2800" dirty="0" smtClean="0"/>
              <a:t> students’ standardized scores.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2010 CCSSE Benchmarks</a:t>
            </a:r>
            <a:endParaRPr lang="en-US" dirty="0"/>
          </a:p>
        </p:txBody>
      </p:sp>
      <p:graphicFrame>
        <p:nvGraphicFramePr>
          <p:cNvPr id="4" name="Chart 3"/>
          <p:cNvGraphicFramePr/>
          <p:nvPr/>
        </p:nvGraphicFramePr>
        <p:xfrm>
          <a:off x="457201" y="1295400"/>
          <a:ext cx="81534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Benchmarks – SVC &amp; the Northwest Consortium Colleges</a:t>
            </a:r>
            <a:endParaRPr lang="en-US" dirty="0"/>
          </a:p>
        </p:txBody>
      </p:sp>
      <p:graphicFrame>
        <p:nvGraphicFramePr>
          <p:cNvPr id="4" name="Content Placeholder 3"/>
          <p:cNvGraphicFramePr>
            <a:graphicFrameLocks noGrp="1"/>
          </p:cNvGraphicFramePr>
          <p:nvPr>
            <p:ph idx="1"/>
          </p:nvPr>
        </p:nvGraphicFramePr>
        <p:xfrm>
          <a:off x="457200" y="1600200"/>
          <a:ext cx="83820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2010 Benchmarks – </a:t>
            </a:r>
            <a:br>
              <a:rPr lang="en-US" dirty="0" smtClean="0"/>
            </a:br>
            <a:r>
              <a:rPr lang="en-US" dirty="0" smtClean="0"/>
              <a:t>SVC Full-time &amp; Part-time Students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2010 Benchmarks – </a:t>
            </a:r>
            <a:br>
              <a:rPr lang="en-US" dirty="0" smtClean="0"/>
            </a:br>
            <a:r>
              <a:rPr lang="en-US" dirty="0" smtClean="0"/>
              <a:t>SVC Male &amp; Female Students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149</TotalTime>
  <Words>838</Words>
  <Application>Microsoft Office PowerPoint</Application>
  <PresentationFormat>On-screen Show (4:3)</PresentationFormat>
  <Paragraphs>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Student Engagement as Policy Direction: Community College Survey of Student Engagement (CCSSE)    Skagit Valley College Board of Trustees  Policy GP-4 – Education Responsibilities and   Ends Policy E-4 – Instruction &amp; Student Success    </vt:lpstr>
      <vt:lpstr>Why Student Engagement?</vt:lpstr>
      <vt:lpstr>Early Research</vt:lpstr>
      <vt:lpstr>Recent Research</vt:lpstr>
      <vt:lpstr>CCSSE Benchmarks</vt:lpstr>
      <vt:lpstr>2010 CCSSE Benchmarks</vt:lpstr>
      <vt:lpstr>Benchmarks – SVC &amp; the Northwest Consortium Colleges</vt:lpstr>
      <vt:lpstr>2010 Benchmarks –  SVC Full-time &amp; Part-time Students</vt:lpstr>
      <vt:lpstr>2010 Benchmarks –  SVC Male &amp; Female Students</vt:lpstr>
      <vt:lpstr>2010 Benchmarks – Developmental &amp; Non-Dev Students</vt:lpstr>
      <vt:lpstr>2010 Benchmarks –  First Generation/Not First Gen</vt:lpstr>
      <vt:lpstr>SVC Standardized Benchmark Scores— Learning Community/Not LC Students</vt:lpstr>
      <vt:lpstr>Appendix  Benchmark Survey Questions  by Category</vt:lpstr>
      <vt:lpstr>Active &amp; Collaborative Learning</vt:lpstr>
      <vt:lpstr>Student Effort</vt:lpstr>
      <vt:lpstr>Academic Challenge</vt:lpstr>
      <vt:lpstr>Student-Faculty Interaction</vt:lpstr>
      <vt:lpstr>Support for Learners</vt:lpstr>
    </vt:vector>
  </TitlesOfParts>
  <Company>Skagit Valley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M Pettitt</dc:creator>
  <cp:lastModifiedBy>Dr. M Pettitt</cp:lastModifiedBy>
  <cp:revision>23</cp:revision>
  <dcterms:created xsi:type="dcterms:W3CDTF">2010-08-02T21:57:13Z</dcterms:created>
  <dcterms:modified xsi:type="dcterms:W3CDTF">2010-11-08T22:50:20Z</dcterms:modified>
</cp:coreProperties>
</file>