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4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terling1\data$\University%20of%20Texas_CCLP\2011%20GISS%20WA\DATA\FinalGISS_MeasuresMay2011_reformattedsystemcharts.xlsx" TargetMode="External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terling1\data$\University%20of%20Texas_CCLP\2011%20GISS%20WA\DATA\FinalGISS_MeasuresMay2011_reformattedsystemcharts.xlsx" TargetMode="External"/><Relationship Id="rId1" Type="http://schemas.openxmlformats.org/officeDocument/2006/relationships/themeOverride" Target="../theme/themeOverride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sterling1\data$\University%20of%20Texas_CCLP\2011%20GISS%20WA\DATA\FinalGISS_MeasuresMay2011_reformattedsystemcharts.xlsx" TargetMode="External"/><Relationship Id="rId1" Type="http://schemas.openxmlformats.org/officeDocument/2006/relationships/themeOverride" Target="../theme/themeOverride10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1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1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88129324743499"/>
          <c:y val="6.7294940535143566E-2"/>
          <c:w val="0.42024286736885241"/>
          <c:h val="0.82807991672759895"/>
        </c:manualLayout>
      </c:layout>
      <c:barChart>
        <c:barDir val="col"/>
        <c:grouping val="stacked"/>
        <c:ser>
          <c:idx val="0"/>
          <c:order val="0"/>
          <c:tx>
            <c:strRef>
              <c:f>'Transfer Charts - System'!$C$12</c:f>
              <c:strCache>
                <c:ptCount val="1"/>
                <c:pt idx="0">
                  <c:v>Earned tipping point/degree (or, for small number who changed goals, workforce award)</c:v>
                </c:pt>
              </c:strCache>
            </c:strRef>
          </c:tx>
          <c:dLbls>
            <c:numFmt formatCode="0%;0%;&quot;&quot;" sourceLinked="0"/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sz="1800" baseline="0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Lit>
              <c:ptCount val="1"/>
              <c:pt idx="0">
                <c:v>System Total</c:v>
              </c:pt>
            </c:strLit>
          </c:cat>
          <c:val>
            <c:numRef>
              <c:f>'Transfer Charts - System'!$C$14</c:f>
              <c:numCache>
                <c:formatCode>0%</c:formatCode>
                <c:ptCount val="1"/>
                <c:pt idx="0">
                  <c:v>0.20047082717872969</c:v>
                </c:pt>
              </c:numCache>
            </c:numRef>
          </c:val>
        </c:ser>
        <c:ser>
          <c:idx val="1"/>
          <c:order val="1"/>
          <c:tx>
            <c:strRef>
              <c:f>'Transfer Charts - System'!$D$12</c:f>
              <c:strCache>
                <c:ptCount val="1"/>
                <c:pt idx="0">
                  <c:v>Transfers without earned degree</c:v>
                </c:pt>
              </c:strCache>
            </c:strRef>
          </c:tx>
          <c:dLbls>
            <c:numFmt formatCode="0%;0%;&quot;&quot;" sourceLinked="0"/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sz="1800" baseline="0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Lit>
              <c:ptCount val="1"/>
              <c:pt idx="0">
                <c:v>System Total</c:v>
              </c:pt>
            </c:strLit>
          </c:cat>
          <c:val>
            <c:numRef>
              <c:f>'Transfer Charts - System'!$D$14</c:f>
              <c:numCache>
                <c:formatCode>0%</c:formatCode>
                <c:ptCount val="1"/>
                <c:pt idx="0">
                  <c:v>0.22262740029542158</c:v>
                </c:pt>
              </c:numCache>
            </c:numRef>
          </c:val>
        </c:ser>
        <c:ser>
          <c:idx val="2"/>
          <c:order val="2"/>
          <c:tx>
            <c:strRef>
              <c:f>'Transfer Charts - System'!$E$12</c:f>
              <c:strCache>
                <c:ptCount val="1"/>
                <c:pt idx="0">
                  <c:v>Still enrolled in year 4 at that college</c:v>
                </c:pt>
              </c:strCache>
            </c:strRef>
          </c:tx>
          <c:dLbls>
            <c:numFmt formatCode="0%;0%;&quot;&quot;" sourceLinked="0"/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sz="1800" baseline="0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Lit>
              <c:ptCount val="1"/>
              <c:pt idx="0">
                <c:v>System Total</c:v>
              </c:pt>
            </c:strLit>
          </c:cat>
          <c:val>
            <c:numRef>
              <c:f>'Transfer Charts - System'!$E$14</c:f>
              <c:numCache>
                <c:formatCode>0%</c:formatCode>
                <c:ptCount val="1"/>
                <c:pt idx="0">
                  <c:v>5.7191654357459515E-2</c:v>
                </c:pt>
              </c:numCache>
            </c:numRef>
          </c:val>
        </c:ser>
        <c:ser>
          <c:idx val="4"/>
          <c:order val="3"/>
          <c:tx>
            <c:strRef>
              <c:f>'Transfer Charts - System'!$G$12</c:f>
              <c:strCache>
                <c:ptCount val="1"/>
                <c:pt idx="0">
                  <c:v>All others who made achievement gains before leaving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36%</a:t>
                    </a:r>
                  </a:p>
                </c:rich>
              </c:tx>
              <c:showVal val="1"/>
            </c:dLbl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sz="18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Lit>
              <c:ptCount val="1"/>
              <c:pt idx="0">
                <c:v>System Total</c:v>
              </c:pt>
            </c:strLit>
          </c:cat>
          <c:val>
            <c:numRef>
              <c:f>'Transfer Charts - System'!$G$14</c:f>
              <c:numCache>
                <c:formatCode>0%</c:formatCode>
                <c:ptCount val="1"/>
                <c:pt idx="0">
                  <c:v>0.36115214180206889</c:v>
                </c:pt>
              </c:numCache>
            </c:numRef>
          </c:val>
        </c:ser>
        <c:gapWidth val="55"/>
        <c:overlap val="100"/>
        <c:axId val="77027584"/>
        <c:axId val="77049856"/>
      </c:barChart>
      <c:catAx>
        <c:axId val="770275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77049856"/>
        <c:crosses val="autoZero"/>
        <c:auto val="1"/>
        <c:lblAlgn val="ctr"/>
        <c:lblOffset val="100"/>
      </c:catAx>
      <c:valAx>
        <c:axId val="77049856"/>
        <c:scaling>
          <c:orientation val="minMax"/>
          <c:max val="1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027584"/>
        <c:crosses val="autoZero"/>
        <c:crossBetween val="between"/>
        <c:majorUnit val="0.2"/>
      </c:valAx>
    </c:plotArea>
    <c:legend>
      <c:legendPos val="r"/>
      <c:legendEntry>
        <c:idx val="0"/>
        <c:txPr>
          <a:bodyPr/>
          <a:lstStyle/>
          <a:p>
            <a:pPr>
              <a:defRPr sz="16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aseline="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 baseline="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600" baseline="0"/>
            </a:pPr>
            <a:endParaRPr lang="en-US"/>
          </a:p>
        </c:txPr>
      </c:legendEntry>
      <c:layout>
        <c:manualLayout>
          <c:xMode val="edge"/>
          <c:yMode val="edge"/>
          <c:x val="0.57516197975253058"/>
          <c:y val="0.21852120511770445"/>
          <c:w val="0.39551497873110802"/>
          <c:h val="0.66008147010108442"/>
        </c:manualLayout>
      </c:layout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</c:chart>
  <c:spPr>
    <a:ln>
      <a:solidFill>
        <a:schemeClr val="tx1"/>
      </a:solidFill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750016057661554E-2"/>
          <c:y val="6.2566314848942178E-2"/>
          <c:w val="0.65673005496954651"/>
          <c:h val="0.8084271513933099"/>
        </c:manualLayout>
      </c:layout>
      <c:barChart>
        <c:barDir val="col"/>
        <c:grouping val="stacked"/>
        <c:ser>
          <c:idx val="0"/>
          <c:order val="0"/>
          <c:tx>
            <c:strRef>
              <c:f>'Transfer Charts - System'!$B$25</c:f>
              <c:strCache>
                <c:ptCount val="1"/>
                <c:pt idx="0">
                  <c:v>% Earned tipping point/degree</c:v>
                </c:pt>
              </c:strCache>
            </c:strRef>
          </c:tx>
          <c:dLbls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sz="1800" baseline="0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'Transfer Charts - System'!$C$19:$H$22</c:f>
              <c:strCache>
                <c:ptCount val="6"/>
                <c:pt idx="0">
                  <c:v>Asian/Pacific Islander</c:v>
                </c:pt>
                <c:pt idx="1">
                  <c:v>Black</c:v>
                </c:pt>
                <c:pt idx="2">
                  <c:v>Hispanic</c:v>
                </c:pt>
                <c:pt idx="3">
                  <c:v>Native    American</c:v>
                </c:pt>
                <c:pt idx="4">
                  <c:v>Other,   Multiracial</c:v>
                </c:pt>
                <c:pt idx="5">
                  <c:v>White</c:v>
                </c:pt>
              </c:strCache>
            </c:strRef>
          </c:cat>
          <c:val>
            <c:numRef>
              <c:f>'Transfer Charts - System'!$C$25:$H$25</c:f>
              <c:numCache>
                <c:formatCode>0%</c:formatCode>
                <c:ptCount val="6"/>
                <c:pt idx="0">
                  <c:v>0.1989724427837459</c:v>
                </c:pt>
                <c:pt idx="1">
                  <c:v>0.10894596988485386</c:v>
                </c:pt>
                <c:pt idx="2">
                  <c:v>0.17957351290684617</c:v>
                </c:pt>
                <c:pt idx="3">
                  <c:v>0.12762237762237763</c:v>
                </c:pt>
                <c:pt idx="4">
                  <c:v>0.17114914425427874</c:v>
                </c:pt>
                <c:pt idx="5">
                  <c:v>0.21116536887950391</c:v>
                </c:pt>
              </c:numCache>
            </c:numRef>
          </c:val>
        </c:ser>
        <c:ser>
          <c:idx val="1"/>
          <c:order val="1"/>
          <c:tx>
            <c:strRef>
              <c:f>'Transfer Charts - System'!$B$26</c:f>
              <c:strCache>
                <c:ptCount val="1"/>
                <c:pt idx="0">
                  <c:v># Transfers without Earned Degree</c:v>
                </c:pt>
              </c:strCache>
            </c:strRef>
          </c:tx>
          <c:cat>
            <c:strRef>
              <c:f>'Transfer Charts - System'!$C$19:$H$22</c:f>
              <c:strCache>
                <c:ptCount val="6"/>
                <c:pt idx="0">
                  <c:v>Asian/Pacific Islander</c:v>
                </c:pt>
                <c:pt idx="1">
                  <c:v>Black</c:v>
                </c:pt>
                <c:pt idx="2">
                  <c:v>Hispanic</c:v>
                </c:pt>
                <c:pt idx="3">
                  <c:v>Native    American</c:v>
                </c:pt>
                <c:pt idx="4">
                  <c:v>Other,   Multiracial</c:v>
                </c:pt>
                <c:pt idx="5">
                  <c:v>White</c:v>
                </c:pt>
              </c:strCache>
            </c:strRef>
          </c:cat>
          <c:val>
            <c:numRef>
              <c:f>'Transfer Charts - System'!$C$26:$I$26</c:f>
            </c:numRef>
          </c:val>
        </c:ser>
        <c:ser>
          <c:idx val="2"/>
          <c:order val="2"/>
          <c:tx>
            <c:strRef>
              <c:f>'Transfer Charts - System'!$B$27</c:f>
              <c:strCache>
                <c:ptCount val="1"/>
                <c:pt idx="0">
                  <c:v>% Transfers without earned degree</c:v>
                </c:pt>
              </c:strCache>
            </c:strRef>
          </c:tx>
          <c:dLbls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sz="1800" baseline="0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'Transfer Charts - System'!$C$19:$H$22</c:f>
              <c:strCache>
                <c:ptCount val="6"/>
                <c:pt idx="0">
                  <c:v>Asian/Pacific Islander</c:v>
                </c:pt>
                <c:pt idx="1">
                  <c:v>Black</c:v>
                </c:pt>
                <c:pt idx="2">
                  <c:v>Hispanic</c:v>
                </c:pt>
                <c:pt idx="3">
                  <c:v>Native    American</c:v>
                </c:pt>
                <c:pt idx="4">
                  <c:v>Other,   Multiracial</c:v>
                </c:pt>
                <c:pt idx="5">
                  <c:v>White</c:v>
                </c:pt>
              </c:strCache>
            </c:strRef>
          </c:cat>
          <c:val>
            <c:numRef>
              <c:f>'Transfer Charts - System'!$C$27:$H$27</c:f>
              <c:numCache>
                <c:formatCode>0%</c:formatCode>
                <c:ptCount val="6"/>
                <c:pt idx="0">
                  <c:v>0.22512844465203191</c:v>
                </c:pt>
                <c:pt idx="1">
                  <c:v>0.23649247121346373</c:v>
                </c:pt>
                <c:pt idx="2">
                  <c:v>0.16610549943883279</c:v>
                </c:pt>
                <c:pt idx="3">
                  <c:v>0.18531468531468531</c:v>
                </c:pt>
                <c:pt idx="4">
                  <c:v>0.24694376528117418</c:v>
                </c:pt>
                <c:pt idx="5">
                  <c:v>0.22647485812326779</c:v>
                </c:pt>
              </c:numCache>
            </c:numRef>
          </c:val>
        </c:ser>
        <c:ser>
          <c:idx val="3"/>
          <c:order val="3"/>
          <c:tx>
            <c:strRef>
              <c:f>'Transfer Charts - System'!$B$28</c:f>
              <c:strCache>
                <c:ptCount val="1"/>
                <c:pt idx="0">
                  <c:v># Still Enrolled In Year Four at that College</c:v>
                </c:pt>
              </c:strCache>
            </c:strRef>
          </c:tx>
          <c:cat>
            <c:strRef>
              <c:f>'Transfer Charts - System'!$C$19:$H$22</c:f>
              <c:strCache>
                <c:ptCount val="6"/>
                <c:pt idx="0">
                  <c:v>Asian/Pacific Islander</c:v>
                </c:pt>
                <c:pt idx="1">
                  <c:v>Black</c:v>
                </c:pt>
                <c:pt idx="2">
                  <c:v>Hispanic</c:v>
                </c:pt>
                <c:pt idx="3">
                  <c:v>Native    American</c:v>
                </c:pt>
                <c:pt idx="4">
                  <c:v>Other,   Multiracial</c:v>
                </c:pt>
                <c:pt idx="5">
                  <c:v>White</c:v>
                </c:pt>
              </c:strCache>
            </c:strRef>
          </c:cat>
          <c:val>
            <c:numRef>
              <c:f>'Transfer Charts - System'!$C$28:$I$28</c:f>
            </c:numRef>
          </c:val>
        </c:ser>
        <c:ser>
          <c:idx val="4"/>
          <c:order val="4"/>
          <c:tx>
            <c:strRef>
              <c:f>'Transfer Charts - System'!$B$29</c:f>
              <c:strCache>
                <c:ptCount val="1"/>
                <c:pt idx="0">
                  <c:v>% Still enrolled in year 4 at that college</c:v>
                </c:pt>
              </c:strCache>
            </c:strRef>
          </c:tx>
          <c:dLbls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sz="1800" baseline="0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'Transfer Charts - System'!$C$19:$H$22</c:f>
              <c:strCache>
                <c:ptCount val="6"/>
                <c:pt idx="0">
                  <c:v>Asian/Pacific Islander</c:v>
                </c:pt>
                <c:pt idx="1">
                  <c:v>Black</c:v>
                </c:pt>
                <c:pt idx="2">
                  <c:v>Hispanic</c:v>
                </c:pt>
                <c:pt idx="3">
                  <c:v>Native    American</c:v>
                </c:pt>
                <c:pt idx="4">
                  <c:v>Other,   Multiracial</c:v>
                </c:pt>
                <c:pt idx="5">
                  <c:v>White</c:v>
                </c:pt>
              </c:strCache>
            </c:strRef>
          </c:cat>
          <c:val>
            <c:numRef>
              <c:f>'Transfer Charts - System'!$C$29:$H$29</c:f>
              <c:numCache>
                <c:formatCode>0%</c:formatCode>
                <c:ptCount val="6"/>
                <c:pt idx="0">
                  <c:v>7.0527790751985064E-2</c:v>
                </c:pt>
                <c:pt idx="1">
                  <c:v>6.0230292294065547E-2</c:v>
                </c:pt>
                <c:pt idx="2">
                  <c:v>6.8462401795735386E-2</c:v>
                </c:pt>
                <c:pt idx="3">
                  <c:v>7.5174825174825169E-2</c:v>
                </c:pt>
                <c:pt idx="4">
                  <c:v>6.8459657701711502E-2</c:v>
                </c:pt>
                <c:pt idx="5">
                  <c:v>5.3847169064273455E-2</c:v>
                </c:pt>
              </c:numCache>
            </c:numRef>
          </c:val>
        </c:ser>
        <c:ser>
          <c:idx val="5"/>
          <c:order val="5"/>
          <c:tx>
            <c:strRef>
              <c:f>'Transfer Charts - System'!$B$30</c:f>
              <c:strCache>
                <c:ptCount val="1"/>
                <c:pt idx="0">
                  <c:v># Did not Complete and Left but Made Some Form of Achievement</c:v>
                </c:pt>
              </c:strCache>
            </c:strRef>
          </c:tx>
          <c:cat>
            <c:strRef>
              <c:f>'Transfer Charts - System'!$C$19:$H$22</c:f>
              <c:strCache>
                <c:ptCount val="6"/>
                <c:pt idx="0">
                  <c:v>Asian/Pacific Islander</c:v>
                </c:pt>
                <c:pt idx="1">
                  <c:v>Black</c:v>
                </c:pt>
                <c:pt idx="2">
                  <c:v>Hispanic</c:v>
                </c:pt>
                <c:pt idx="3">
                  <c:v>Native    American</c:v>
                </c:pt>
                <c:pt idx="4">
                  <c:v>Other,   Multiracial</c:v>
                </c:pt>
                <c:pt idx="5">
                  <c:v>White</c:v>
                </c:pt>
              </c:strCache>
            </c:strRef>
          </c:cat>
          <c:val>
            <c:numRef>
              <c:f>'Transfer Charts - System'!$C$30:$I$30</c:f>
            </c:numRef>
          </c:val>
        </c:ser>
        <c:ser>
          <c:idx val="6"/>
          <c:order val="6"/>
          <c:tx>
            <c:strRef>
              <c:f>'Transfer Charts - System'!$B$31</c:f>
              <c:strCache>
                <c:ptCount val="1"/>
                <c:pt idx="0">
                  <c:v>% All others who made achievement gains before leaving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sz="1800" baseline="0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'Transfer Charts - System'!$C$19:$H$22</c:f>
              <c:strCache>
                <c:ptCount val="6"/>
                <c:pt idx="0">
                  <c:v>Asian/Pacific Islander</c:v>
                </c:pt>
                <c:pt idx="1">
                  <c:v>Black</c:v>
                </c:pt>
                <c:pt idx="2">
                  <c:v>Hispanic</c:v>
                </c:pt>
                <c:pt idx="3">
                  <c:v>Native    American</c:v>
                </c:pt>
                <c:pt idx="4">
                  <c:v>Other,   Multiracial</c:v>
                </c:pt>
                <c:pt idx="5">
                  <c:v>White</c:v>
                </c:pt>
              </c:strCache>
            </c:strRef>
          </c:cat>
          <c:val>
            <c:numRef>
              <c:f>'Transfer Charts - System'!$C$31:$H$31</c:f>
              <c:numCache>
                <c:formatCode>0%</c:formatCode>
                <c:ptCount val="6"/>
                <c:pt idx="0">
                  <c:v>0.3750583839327441</c:v>
                </c:pt>
                <c:pt idx="1">
                  <c:v>0.37998228520815069</c:v>
                </c:pt>
                <c:pt idx="2">
                  <c:v>0.39786756453423289</c:v>
                </c:pt>
                <c:pt idx="3">
                  <c:v>0.41608391608391632</c:v>
                </c:pt>
                <c:pt idx="4">
                  <c:v>0.36430317848410781</c:v>
                </c:pt>
                <c:pt idx="5">
                  <c:v>0.3549557872508925</c:v>
                </c:pt>
              </c:numCache>
            </c:numRef>
          </c:val>
        </c:ser>
        <c:gapWidth val="53"/>
        <c:overlap val="100"/>
        <c:axId val="77136640"/>
        <c:axId val="77138176"/>
      </c:barChart>
      <c:catAx>
        <c:axId val="7713664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7138176"/>
        <c:crosses val="autoZero"/>
        <c:auto val="1"/>
        <c:lblAlgn val="ctr"/>
        <c:lblOffset val="100"/>
      </c:catAx>
      <c:valAx>
        <c:axId val="77138176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136640"/>
        <c:crosses val="autoZero"/>
        <c:crossBetween val="between"/>
        <c:majorUnit val="0.2"/>
      </c:valAx>
      <c:spPr>
        <a:solidFill>
          <a:schemeClr val="bg1"/>
        </a:solidFill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aseline="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 baseline="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600" baseline="0"/>
            </a:pPr>
            <a:endParaRPr lang="en-US"/>
          </a:p>
        </c:txPr>
      </c:legendEntry>
      <c:layout>
        <c:manualLayout>
          <c:xMode val="edge"/>
          <c:yMode val="edge"/>
          <c:x val="0.73463947902738769"/>
          <c:y val="4.3771709387390396E-2"/>
          <c:w val="0.2397546179369088"/>
          <c:h val="0.93586725861394982"/>
        </c:manualLayout>
      </c:layout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65337318946241E-2"/>
          <c:y val="4.4701894302048774E-2"/>
          <c:w val="0.9293466268105377"/>
          <c:h val="0.72621402595388562"/>
        </c:manualLayout>
      </c:layout>
      <c:barChart>
        <c:barDir val="col"/>
        <c:grouping val="clustered"/>
        <c:ser>
          <c:idx val="1"/>
          <c:order val="0"/>
          <c:tx>
            <c:strRef>
              <c:f>'Transfer Charts - System'!$C$64</c:f>
              <c:strCache>
                <c:ptCount val="1"/>
                <c:pt idx="0">
                  <c:v>System Total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0" baseline="0"/>
                </a:pPr>
                <a:endParaRPr lang="en-US"/>
              </a:p>
            </c:txPr>
            <c:showVal val="1"/>
          </c:dLbls>
          <c:cat>
            <c:strRef>
              <c:f>'Transfer Charts - System'!$B$65:$B$67</c:f>
              <c:strCache>
                <c:ptCount val="3"/>
                <c:pt idx="0">
                  <c:v>Began just below college level</c:v>
                </c:pt>
                <c:pt idx="1">
                  <c:v>Began &gt;1 level below college level</c:v>
                </c:pt>
                <c:pt idx="2">
                  <c:v>All others*</c:v>
                </c:pt>
              </c:strCache>
            </c:strRef>
          </c:cat>
          <c:val>
            <c:numRef>
              <c:f>'Transfer Charts - System'!$C$65:$C$67</c:f>
              <c:numCache>
                <c:formatCode>0%</c:formatCode>
                <c:ptCount val="3"/>
                <c:pt idx="0">
                  <c:v>0.52762430939226457</c:v>
                </c:pt>
                <c:pt idx="1">
                  <c:v>0.29330917969519182</c:v>
                </c:pt>
                <c:pt idx="2">
                  <c:v>0.37374565488292777</c:v>
                </c:pt>
              </c:numCache>
            </c:numRef>
          </c:val>
        </c:ser>
        <c:gapWidth val="75"/>
        <c:overlap val="-25"/>
        <c:axId val="77209600"/>
        <c:axId val="77211136"/>
      </c:barChart>
      <c:catAx>
        <c:axId val="772096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77211136"/>
        <c:crosses val="autoZero"/>
        <c:auto val="1"/>
        <c:lblAlgn val="ctr"/>
        <c:lblOffset val="100"/>
      </c:catAx>
      <c:valAx>
        <c:axId val="77211136"/>
        <c:scaling>
          <c:orientation val="minMax"/>
          <c:max val="1"/>
        </c:scaling>
        <c:axPos val="l"/>
        <c:numFmt formatCode="0%" sourceLinked="1"/>
        <c:majorTickMark val="none"/>
        <c:tickLblPos val="nextTo"/>
        <c:spPr>
          <a:ln w="9525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77209600"/>
        <c:crosses val="autoZero"/>
        <c:crossBetween val="between"/>
        <c:majorUnit val="0.2"/>
      </c:valAx>
    </c:plotArea>
    <c:plotVisOnly val="1"/>
    <c:dispBlanksAs val="gap"/>
  </c:chart>
  <c:spPr>
    <a:ln>
      <a:solidFill>
        <a:schemeClr val="tx1"/>
      </a:solidFill>
    </a:ln>
  </c:sp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636164797582123"/>
          <c:y val="4.0296212973378334E-2"/>
          <c:w val="0.4584315596914022"/>
          <c:h val="0.83112860892388696"/>
        </c:manualLayout>
      </c:layout>
      <c:barChart>
        <c:barDir val="col"/>
        <c:grouping val="stacked"/>
        <c:ser>
          <c:idx val="0"/>
          <c:order val="0"/>
          <c:tx>
            <c:strRef>
              <c:f>'ProfTech Charts - System'!$C$14</c:f>
              <c:strCache>
                <c:ptCount val="1"/>
                <c:pt idx="0">
                  <c:v>Reaching tipping point completions*</c:v>
                </c:pt>
              </c:strCache>
            </c:strRef>
          </c:tx>
          <c:dLbls>
            <c:dLbl>
              <c:idx val="0"/>
              <c:layout>
                <c:manualLayout>
                  <c:x val="-4.9504950495049514E-3"/>
                  <c:y val="-6.2893081761006327E-3"/>
                </c:manualLayout>
              </c:layout>
              <c:showVal val="1"/>
            </c:dLbl>
            <c:numFmt formatCode="0%;0%;&quot;&quot;" sourceLinked="0"/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sz="1800" baseline="0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'ProfTech Charts - System'!$B$14</c:f>
              <c:strCache>
                <c:ptCount val="1"/>
                <c:pt idx="0">
                  <c:v>SYSTEM TOTAL</c:v>
                </c:pt>
              </c:strCache>
            </c:strRef>
          </c:cat>
          <c:val>
            <c:numRef>
              <c:f>'ProfTech Charts - System'!$C$16</c:f>
              <c:numCache>
                <c:formatCode>0%</c:formatCode>
                <c:ptCount val="1"/>
                <c:pt idx="0">
                  <c:v>0.25900198468953783</c:v>
                </c:pt>
              </c:numCache>
            </c:numRef>
          </c:val>
        </c:ser>
        <c:ser>
          <c:idx val="1"/>
          <c:order val="1"/>
          <c:tx>
            <c:strRef>
              <c:f>'ProfTech Charts - System'!$D$14</c:f>
              <c:strCache>
                <c:ptCount val="1"/>
                <c:pt idx="0">
                  <c:v>Earned short certificate (&lt;45 credits)</c:v>
                </c:pt>
              </c:strCache>
            </c:strRef>
          </c:tx>
          <c:dLbls>
            <c:dLbl>
              <c:idx val="0"/>
              <c:layout>
                <c:manualLayout>
                  <c:x val="-6.6006600660066025E-3"/>
                  <c:y val="1.2578616352201255E-2"/>
                </c:manualLayout>
              </c:layout>
              <c:showVal val="1"/>
            </c:dLbl>
            <c:numFmt formatCode="0%;0%;&quot;&quot;" sourceLinked="0"/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sz="1800" baseline="0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'ProfTech Charts - System'!$B$14</c:f>
              <c:strCache>
                <c:ptCount val="1"/>
                <c:pt idx="0">
                  <c:v>SYSTEM TOTAL</c:v>
                </c:pt>
              </c:strCache>
            </c:strRef>
          </c:cat>
          <c:val>
            <c:numRef>
              <c:f>'ProfTech Charts - System'!$D$16</c:f>
              <c:numCache>
                <c:formatCode>0%</c:formatCode>
                <c:ptCount val="1"/>
                <c:pt idx="0">
                  <c:v>5.7981287212929021E-2</c:v>
                </c:pt>
              </c:numCache>
            </c:numRef>
          </c:val>
        </c:ser>
        <c:ser>
          <c:idx val="2"/>
          <c:order val="2"/>
          <c:tx>
            <c:strRef>
              <c:f>'ProfTech Charts - System'!$E$14</c:f>
              <c:strCache>
                <c:ptCount val="1"/>
                <c:pt idx="0">
                  <c:v>Still enrolled in year 4 at that college</c:v>
                </c:pt>
              </c:strCache>
            </c:strRef>
          </c:tx>
          <c:dLbls>
            <c:dLbl>
              <c:idx val="0"/>
              <c:layout>
                <c:manualLayout>
                  <c:x val="-9.9009900990099098E-3"/>
                  <c:y val="-2.2012578616352207E-2"/>
                </c:manualLayout>
              </c:layout>
              <c:showVal val="1"/>
            </c:dLbl>
            <c:numFmt formatCode="0%;0%;&quot;&quot;" sourceLinked="0"/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sz="1800" baseline="0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'ProfTech Charts - System'!$B$14</c:f>
              <c:strCache>
                <c:ptCount val="1"/>
                <c:pt idx="0">
                  <c:v>SYSTEM TOTAL</c:v>
                </c:pt>
              </c:strCache>
            </c:strRef>
          </c:cat>
          <c:val>
            <c:numRef>
              <c:f>'ProfTech Charts - System'!$E$16</c:f>
              <c:numCache>
                <c:formatCode>0%</c:formatCode>
                <c:ptCount val="1"/>
                <c:pt idx="0">
                  <c:v>5.0609583215197047E-2</c:v>
                </c:pt>
              </c:numCache>
            </c:numRef>
          </c:val>
        </c:ser>
        <c:ser>
          <c:idx val="3"/>
          <c:order val="3"/>
          <c:tx>
            <c:strRef>
              <c:f>'ProfTech Charts - System'!$G$14</c:f>
              <c:strCache>
                <c:ptCount val="1"/>
                <c:pt idx="0">
                  <c:v>All others who made achievement gains before leaving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layout>
                <c:manualLayout>
                  <c:x val="-9.9009900990099098E-3"/>
                  <c:y val="0"/>
                </c:manualLayout>
              </c:layout>
              <c:showVal val="1"/>
            </c:dLbl>
            <c:numFmt formatCode="0%;0%;&quot;&quot;" sourceLinked="0"/>
            <c:spPr>
              <a:solidFill>
                <a:srgbClr val="FFFFFF"/>
              </a:solidFill>
            </c:spPr>
            <c:txPr>
              <a:bodyPr/>
              <a:lstStyle/>
              <a:p>
                <a:pPr algn="ctr">
                  <a:defRPr lang="en-US" sz="18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'ProfTech Charts - System'!$B$14</c:f>
              <c:strCache>
                <c:ptCount val="1"/>
                <c:pt idx="0">
                  <c:v>SYSTEM TOTAL</c:v>
                </c:pt>
              </c:strCache>
            </c:strRef>
          </c:cat>
          <c:val>
            <c:numRef>
              <c:f>'ProfTech Charts - System'!$G$16</c:f>
              <c:numCache>
                <c:formatCode>0%</c:formatCode>
                <c:ptCount val="1"/>
                <c:pt idx="0">
                  <c:v>0.41494187694925033</c:v>
                </c:pt>
              </c:numCache>
            </c:numRef>
          </c:val>
        </c:ser>
        <c:gapWidth val="55"/>
        <c:overlap val="100"/>
        <c:axId val="56288384"/>
        <c:axId val="56289920"/>
      </c:barChart>
      <c:catAx>
        <c:axId val="562883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56289920"/>
        <c:crosses val="autoZero"/>
        <c:auto val="1"/>
        <c:lblAlgn val="ctr"/>
        <c:lblOffset val="100"/>
      </c:catAx>
      <c:valAx>
        <c:axId val="56289920"/>
        <c:scaling>
          <c:orientation val="minMax"/>
          <c:max val="1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6288384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62174282191998764"/>
          <c:y val="3.0951281852120392E-2"/>
          <c:w val="0.335832993827064"/>
          <c:h val="0.9288839577614465"/>
        </c:manualLayout>
      </c:layout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</c:chart>
  <c:spPr>
    <a:ln>
      <a:solidFill>
        <a:schemeClr val="tx1"/>
      </a:solidFill>
    </a:ln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709352947648488E-2"/>
          <c:y val="6.3596467183528418E-2"/>
          <c:w val="0.68865748817325978"/>
          <c:h val="0.82968731515758365"/>
        </c:manualLayout>
      </c:layout>
      <c:barChart>
        <c:barDir val="col"/>
        <c:grouping val="clustered"/>
        <c:ser>
          <c:idx val="0"/>
          <c:order val="0"/>
          <c:tx>
            <c:strRef>
              <c:f>'ProfTech Charts - System'!$C$71</c:f>
              <c:strCache>
                <c:ptCount val="1"/>
                <c:pt idx="0">
                  <c:v>Asian/Pacific Islander</c:v>
                </c:pt>
              </c:strCache>
            </c:strRef>
          </c:tx>
          <c:dLbls>
            <c:numFmt formatCode="0%;0%;&quot;&quot;" sourceLinked="0"/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Val val="1"/>
          </c:dLbls>
          <c:cat>
            <c:strRef>
              <c:f>'ProfTech Charts - System'!$B$72</c:f>
              <c:strCache>
                <c:ptCount val="1"/>
                <c:pt idx="0">
                  <c:v>System Total</c:v>
                </c:pt>
              </c:strCache>
            </c:strRef>
          </c:cat>
          <c:val>
            <c:numRef>
              <c:f>'ProfTech Charts - System'!$C$72</c:f>
              <c:numCache>
                <c:formatCode>0%</c:formatCode>
                <c:ptCount val="1"/>
                <c:pt idx="0">
                  <c:v>0.5352333228938303</c:v>
                </c:pt>
              </c:numCache>
            </c:numRef>
          </c:val>
        </c:ser>
        <c:ser>
          <c:idx val="1"/>
          <c:order val="1"/>
          <c:tx>
            <c:strRef>
              <c:f>'ProfTech Charts - System'!$D$71</c:f>
              <c:strCache>
                <c:ptCount val="1"/>
                <c:pt idx="0">
                  <c:v>Black</c:v>
                </c:pt>
              </c:strCache>
            </c:strRef>
          </c:tx>
          <c:dLbls>
            <c:numFmt formatCode="0%;0%;&quot;&quot;" sourceLinked="0"/>
            <c:txPr>
              <a:bodyPr/>
              <a:lstStyle/>
              <a:p>
                <a:pPr algn="ctr">
                  <a:defRPr lang="en-US" sz="18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'ProfTech Charts - System'!$B$72</c:f>
              <c:strCache>
                <c:ptCount val="1"/>
                <c:pt idx="0">
                  <c:v>System Total</c:v>
                </c:pt>
              </c:strCache>
            </c:strRef>
          </c:cat>
          <c:val>
            <c:numRef>
              <c:f>'ProfTech Charts - System'!$D$72</c:f>
              <c:numCache>
                <c:formatCode>0%</c:formatCode>
                <c:ptCount val="1"/>
                <c:pt idx="0">
                  <c:v>0.45683453237410082</c:v>
                </c:pt>
              </c:numCache>
            </c:numRef>
          </c:val>
        </c:ser>
        <c:ser>
          <c:idx val="2"/>
          <c:order val="2"/>
          <c:tx>
            <c:strRef>
              <c:f>'ProfTech Charts - System'!$E$71</c:f>
              <c:strCache>
                <c:ptCount val="1"/>
                <c:pt idx="0">
                  <c:v>Hispanic</c:v>
                </c:pt>
              </c:strCache>
            </c:strRef>
          </c:tx>
          <c:dLbls>
            <c:numFmt formatCode="0%;0%;&quot;&quot;" sourceLinked="0"/>
            <c:txPr>
              <a:bodyPr/>
              <a:lstStyle/>
              <a:p>
                <a:pPr algn="ctr">
                  <a:defRPr lang="en-US" sz="18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'ProfTech Charts - System'!$B$72</c:f>
              <c:strCache>
                <c:ptCount val="1"/>
                <c:pt idx="0">
                  <c:v>System Total</c:v>
                </c:pt>
              </c:strCache>
            </c:strRef>
          </c:cat>
          <c:val>
            <c:numRef>
              <c:f>'ProfTech Charts - System'!$E$72</c:f>
              <c:numCache>
                <c:formatCode>0%</c:formatCode>
                <c:ptCount val="1"/>
                <c:pt idx="0">
                  <c:v>0.48353776630084022</c:v>
                </c:pt>
              </c:numCache>
            </c:numRef>
          </c:val>
        </c:ser>
        <c:ser>
          <c:idx val="3"/>
          <c:order val="3"/>
          <c:tx>
            <c:strRef>
              <c:f>'ProfTech Charts - System'!$F$71</c:f>
              <c:strCache>
                <c:ptCount val="1"/>
                <c:pt idx="0">
                  <c:v>Native American</c:v>
                </c:pt>
              </c:strCache>
            </c:strRef>
          </c:tx>
          <c:dLbls>
            <c:numFmt formatCode="0%;0%;&quot;&quot;" sourceLinked="0"/>
            <c:txPr>
              <a:bodyPr/>
              <a:lstStyle/>
              <a:p>
                <a:pPr algn="ctr">
                  <a:defRPr lang="en-US" sz="18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'ProfTech Charts - System'!$B$72</c:f>
              <c:strCache>
                <c:ptCount val="1"/>
                <c:pt idx="0">
                  <c:v>System Total</c:v>
                </c:pt>
              </c:strCache>
            </c:strRef>
          </c:cat>
          <c:val>
            <c:numRef>
              <c:f>'ProfTech Charts - System'!$F$72</c:f>
              <c:numCache>
                <c:formatCode>0%</c:formatCode>
                <c:ptCount val="1"/>
                <c:pt idx="0">
                  <c:v>0.47631578947368541</c:v>
                </c:pt>
              </c:numCache>
            </c:numRef>
          </c:val>
        </c:ser>
        <c:ser>
          <c:idx val="5"/>
          <c:order val="4"/>
          <c:tx>
            <c:strRef>
              <c:f>'ProfTech Charts - System'!$H$71</c:f>
              <c:strCache>
                <c:ptCount val="1"/>
                <c:pt idx="0">
                  <c:v>White</c:v>
                </c:pt>
              </c:strCache>
            </c:strRef>
          </c:tx>
          <c:dLbls>
            <c:numFmt formatCode="0%;0%;&quot;&quot;" sourceLinked="0"/>
            <c:txPr>
              <a:bodyPr/>
              <a:lstStyle/>
              <a:p>
                <a:pPr algn="ctr">
                  <a:defRPr lang="en-US" sz="18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'ProfTech Charts - System'!$B$72</c:f>
              <c:strCache>
                <c:ptCount val="1"/>
                <c:pt idx="0">
                  <c:v>System Total</c:v>
                </c:pt>
              </c:strCache>
            </c:strRef>
          </c:cat>
          <c:val>
            <c:numRef>
              <c:f>'ProfTech Charts - System'!$H$72</c:f>
              <c:numCache>
                <c:formatCode>0%</c:formatCode>
                <c:ptCount val="1"/>
                <c:pt idx="0">
                  <c:v>0.55958737423268257</c:v>
                </c:pt>
              </c:numCache>
            </c:numRef>
          </c:val>
        </c:ser>
        <c:overlap val="-21"/>
        <c:axId val="85913600"/>
        <c:axId val="85915136"/>
      </c:barChart>
      <c:catAx>
        <c:axId val="859136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85915136"/>
        <c:crosses val="autoZero"/>
        <c:auto val="1"/>
        <c:lblAlgn val="ctr"/>
        <c:lblOffset val="100"/>
      </c:catAx>
      <c:valAx>
        <c:axId val="85915136"/>
        <c:scaling>
          <c:orientation val="minMax"/>
          <c:max val="1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5913600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726206860946359"/>
          <c:y val="6.2085411983992124E-2"/>
          <c:w val="0.18102489211695091"/>
          <c:h val="0.86574864605184121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spPr>
    <a:ln>
      <a:solidFill>
        <a:schemeClr val="tx1"/>
      </a:solidFill>
    </a:ln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10767972185317"/>
          <c:y val="6.2157815379460545E-2"/>
          <c:w val="0.57993561834182583"/>
          <c:h val="0.83171525101915633"/>
        </c:manualLayout>
      </c:layout>
      <c:barChart>
        <c:barDir val="col"/>
        <c:grouping val="stacked"/>
        <c:ser>
          <c:idx val="0"/>
          <c:order val="0"/>
          <c:tx>
            <c:strRef>
              <c:f>'Basic Skills Charts - System'!$D$18</c:f>
              <c:strCache>
                <c:ptCount val="1"/>
                <c:pt idx="0">
                  <c:v>Percent transitioning</c:v>
                </c:pt>
              </c:strCache>
            </c:strRef>
          </c:tx>
          <c:dLbls>
            <c:numFmt formatCode="0%;0%;&quot;&quot;" sourceLinked="0"/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sz="1800" baseline="0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'Basic Skills Charts - System'!$C$19:$C$20</c:f>
              <c:strCache>
                <c:ptCount val="2"/>
                <c:pt idx="0">
                  <c:v>ABE</c:v>
                </c:pt>
                <c:pt idx="1">
                  <c:v>ESL</c:v>
                </c:pt>
              </c:strCache>
            </c:strRef>
          </c:cat>
          <c:val>
            <c:numRef>
              <c:f>'Basic Skills Charts - System'!$D$19:$D$20</c:f>
              <c:numCache>
                <c:formatCode>0%</c:formatCode>
                <c:ptCount val="2"/>
                <c:pt idx="0">
                  <c:v>0.18183747082537732</c:v>
                </c:pt>
                <c:pt idx="1">
                  <c:v>0.1343915343915344</c:v>
                </c:pt>
              </c:numCache>
            </c:numRef>
          </c:val>
        </c:ser>
        <c:ser>
          <c:idx val="1"/>
          <c:order val="1"/>
          <c:tx>
            <c:strRef>
              <c:f>'Basic Skills Charts - System'!$E$18</c:f>
              <c:strCache>
                <c:ptCount val="1"/>
                <c:pt idx="0">
                  <c:v>Percent earned GED or completed high school</c:v>
                </c:pt>
              </c:strCache>
            </c:strRef>
          </c:tx>
          <c:dLbls>
            <c:numFmt formatCode="0%;0%;&quot;&quot;" sourceLinked="0"/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sz="1800" baseline="0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'Basic Skills Charts - System'!$C$19:$C$20</c:f>
              <c:strCache>
                <c:ptCount val="2"/>
                <c:pt idx="0">
                  <c:v>ABE</c:v>
                </c:pt>
                <c:pt idx="1">
                  <c:v>ESL</c:v>
                </c:pt>
              </c:strCache>
            </c:strRef>
          </c:cat>
          <c:val>
            <c:numRef>
              <c:f>'Basic Skills Charts - System'!$E$19:$E$20</c:f>
              <c:numCache>
                <c:formatCode>0%</c:formatCode>
                <c:ptCount val="2"/>
                <c:pt idx="0">
                  <c:v>0.1408869085508169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'Basic Skills Charts - System'!$F$18</c:f>
              <c:strCache>
                <c:ptCount val="1"/>
                <c:pt idx="0">
                  <c:v>Percent who increased one level</c:v>
                </c:pt>
              </c:strCache>
            </c:strRef>
          </c:tx>
          <c:dLbls>
            <c:numFmt formatCode="0%;0%;&quot;&quot;" sourceLinked="0"/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sz="1800" baseline="0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'Basic Skills Charts - System'!$C$19:$C$20</c:f>
              <c:strCache>
                <c:ptCount val="2"/>
                <c:pt idx="0">
                  <c:v>ABE</c:v>
                </c:pt>
                <c:pt idx="1">
                  <c:v>ESL</c:v>
                </c:pt>
              </c:strCache>
            </c:strRef>
          </c:cat>
          <c:val>
            <c:numRef>
              <c:f>'Basic Skills Charts - System'!$F$19:$F$20</c:f>
              <c:numCache>
                <c:formatCode>0%</c:formatCode>
                <c:ptCount val="2"/>
                <c:pt idx="0">
                  <c:v>0.15149586250795738</c:v>
                </c:pt>
                <c:pt idx="1">
                  <c:v>0.28964474678760432</c:v>
                </c:pt>
              </c:numCache>
            </c:numRef>
          </c:val>
        </c:ser>
        <c:gapWidth val="55"/>
        <c:overlap val="100"/>
        <c:axId val="92392448"/>
        <c:axId val="92709632"/>
      </c:barChart>
      <c:catAx>
        <c:axId val="923924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2709632"/>
        <c:crosses val="autoZero"/>
        <c:auto val="1"/>
        <c:lblAlgn val="ctr"/>
        <c:lblOffset val="100"/>
      </c:catAx>
      <c:valAx>
        <c:axId val="92709632"/>
        <c:scaling>
          <c:orientation val="minMax"/>
          <c:max val="1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239244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70643348088456559"/>
          <c:y val="8.4642039425922841E-2"/>
          <c:w val="0.25734531738189048"/>
          <c:h val="0.87228486066901401"/>
        </c:manualLayout>
      </c:layout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</c:chart>
  <c:spPr>
    <a:ln>
      <a:solidFill>
        <a:schemeClr val="tx1"/>
      </a:solidFill>
    </a:ln>
  </c:sp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0.16667</cdr:x>
      <cdr:y>0.90394</cdr:y>
    </cdr:from>
    <cdr:to>
      <cdr:x>0.28704</cdr:x>
      <cdr:y>0.97008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601" y="3124201"/>
          <a:ext cx="990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0.16667</cdr:x>
      <cdr:y>0.85984</cdr:y>
    </cdr:from>
    <cdr:to>
      <cdr:x>0.30556</cdr:x>
      <cdr:y>0.90394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71601" y="2971801"/>
          <a:ext cx="114300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0.16887</cdr:x>
      <cdr:y>0.88407</cdr:y>
    </cdr:from>
    <cdr:to>
      <cdr:x>0.30776</cdr:x>
      <cdr:y>0.97226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19200" y="3055523"/>
          <a:ext cx="1002779" cy="304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/>
            <a:t>(</a:t>
          </a:r>
          <a:r>
            <a:rPr lang="en-US" sz="1400" b="1" dirty="0" smtClean="0">
              <a:latin typeface="Gill Sans"/>
            </a:rPr>
            <a:t>n=8,688</a:t>
          </a:r>
          <a:r>
            <a:rPr lang="en-US" sz="1400" b="1" dirty="0" smtClean="0"/>
            <a:t>)</a:t>
          </a:r>
          <a:endParaRPr lang="en-US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FACF5D-F044-4D9F-AF7A-764BD37696EA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53050B-CE6D-4DDD-9132-AB3A22541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2753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0D4658-FC87-41FF-B2ED-814828EB5D4E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A30E4A-1E28-467E-9229-60FAF284E4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6126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512CB-BAF7-45F9-B9A3-B6BE56532DF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0866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04A4B3-9DAF-4141-83DC-97DD222DFFB4}" type="datetimeFigureOut">
              <a:rPr lang="en-US" smtClean="0"/>
              <a:pPr/>
              <a:t>9/29/2011</a:t>
            </a:fld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D8C1EA-986E-D64C-AA0B-11A66E13F8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burst &amp; Log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A4B3-9DAF-4141-83DC-97DD222DFFB4}" type="datetimeFigureOut">
              <a:rPr lang="en-US" smtClean="0"/>
              <a:pPr/>
              <a:t>9/29/2011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C1EA-986E-D64C-AA0B-11A66E13F8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905000"/>
            <a:ext cx="7772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burs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A4B3-9DAF-4141-83DC-97DD222DFFB4}" type="datetimeFigureOut">
              <a:rPr lang="en-US" smtClean="0"/>
              <a:pPr/>
              <a:t>9/29/2011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C1EA-986E-D64C-AA0B-11A66E13F8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905000"/>
            <a:ext cx="7772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6830-59FD-4F1A-B12E-5E2BF5D95601}" type="datetimeFigureOut">
              <a:rPr lang="en-US" smtClean="0">
                <a:solidFill>
                  <a:srgbClr val="775F55"/>
                </a:solidFill>
              </a:rPr>
              <a:pPr/>
              <a:t>9/29/2011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4341FFC-9711-4A6C-95EB-39C990BDA1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6035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6830-59FD-4F1A-B12E-5E2BF5D95601}" type="datetimeFigureOut">
              <a:rPr lang="en-US" smtClean="0">
                <a:solidFill>
                  <a:srgbClr val="775F55"/>
                </a:solidFill>
              </a:rPr>
              <a:pPr/>
              <a:t>9/29/2011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341FFC-9711-4A6C-95EB-39C990BDA1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94972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Banner: burst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A4B3-9DAF-4141-83DC-97DD222DFFB4}" type="datetimeFigureOut">
              <a:rPr lang="en-US" smtClean="0"/>
              <a:pPr/>
              <a:t>9/29/2011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C1EA-986E-D64C-AA0B-11A66E13F8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2514600"/>
            <a:ext cx="7772400" cy="3276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381000"/>
            <a:ext cx="6858000" cy="381000"/>
          </a:xfrm>
        </p:spPr>
        <p:txBody>
          <a:bodyPr/>
          <a:lstStyle>
            <a:lvl1pPr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Banner: burs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A4B3-9DAF-4141-83DC-97DD222DFFB4}" type="datetimeFigureOut">
              <a:rPr lang="en-US" smtClean="0"/>
              <a:pPr/>
              <a:t>9/29/2011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C1EA-986E-D64C-AA0B-11A66E13F8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85800" y="2514600"/>
            <a:ext cx="77724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381000"/>
            <a:ext cx="6858000" cy="381000"/>
          </a:xfrm>
        </p:spPr>
        <p:txBody>
          <a:bodyPr/>
          <a:lstStyle>
            <a:lvl1pPr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Banner: log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A4B3-9DAF-4141-83DC-97DD222DFFB4}" type="datetimeFigureOut">
              <a:rPr lang="en-US" smtClean="0"/>
              <a:pPr/>
              <a:t>9/29/2011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C1EA-986E-D64C-AA0B-11A66E13F8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514600"/>
            <a:ext cx="7772400" cy="3276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381000"/>
            <a:ext cx="6858000" cy="381000"/>
          </a:xfrm>
        </p:spPr>
        <p:txBody>
          <a:bodyPr/>
          <a:lstStyle>
            <a:lvl1pPr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Bann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A4B3-9DAF-4141-83DC-97DD222DFFB4}" type="datetimeFigureOut">
              <a:rPr lang="en-US" smtClean="0"/>
              <a:pPr/>
              <a:t>9/29/2011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C1EA-986E-D64C-AA0B-11A66E13F8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514600"/>
            <a:ext cx="77724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381000"/>
            <a:ext cx="6858000" cy="381000"/>
          </a:xfrm>
        </p:spPr>
        <p:txBody>
          <a:bodyPr/>
          <a:lstStyle>
            <a:lvl1pPr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er: burst, log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A4B3-9DAF-4141-83DC-97DD222DFFB4}" type="datetimeFigureOut">
              <a:rPr lang="en-US" smtClean="0"/>
              <a:pPr/>
              <a:t>9/29/2011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C1EA-986E-D64C-AA0B-11A66E13F8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905000"/>
            <a:ext cx="77724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er: burs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A4B3-9DAF-4141-83DC-97DD222DFFB4}" type="datetimeFigureOut">
              <a:rPr lang="en-US" smtClean="0"/>
              <a:pPr/>
              <a:t>9/29/2011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C1EA-986E-D64C-AA0B-11A66E13F8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905000"/>
            <a:ext cx="7772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er: log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A4B3-9DAF-4141-83DC-97DD222DFFB4}" type="datetimeFigureOut">
              <a:rPr lang="en-US" smtClean="0"/>
              <a:pPr/>
              <a:t>9/29/2011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C1EA-986E-D64C-AA0B-11A66E13F8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905000"/>
            <a:ext cx="77724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A4B3-9DAF-4141-83DC-97DD222DFFB4}" type="datetimeFigureOut">
              <a:rPr lang="en-US" smtClean="0"/>
              <a:pPr/>
              <a:t>9/29/2011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C1EA-986E-D64C-AA0B-11A66E13F8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905000"/>
            <a:ext cx="7772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C04A4B3-9DAF-4141-83DC-97DD222DFFB4}" type="datetimeFigureOut">
              <a:rPr lang="en-US" smtClean="0"/>
              <a:pPr/>
              <a:t>9/29/2011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CD8C1EA-986E-D64C-AA0B-11A66E13F8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27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27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27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27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2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2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2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2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27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27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27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81545"/>
            <a:ext cx="8562109" cy="1364673"/>
          </a:xfrm>
        </p:spPr>
        <p:txBody>
          <a:bodyPr/>
          <a:lstStyle/>
          <a:p>
            <a:pPr indent="465138"/>
            <a:r>
              <a:rPr lang="en-US" sz="5400" dirty="0" smtClean="0">
                <a:latin typeface="+mn-lt"/>
              </a:rPr>
              <a:t/>
            </a:r>
            <a:br>
              <a:rPr lang="en-US" sz="5400" dirty="0" smtClean="0">
                <a:latin typeface="+mn-lt"/>
              </a:rPr>
            </a:br>
            <a:r>
              <a:rPr lang="en-US" sz="5400" dirty="0" smtClean="0">
                <a:latin typeface="+mn-lt"/>
              </a:rPr>
              <a:t>Student Success</a:t>
            </a:r>
            <a:endParaRPr lang="en-US" sz="5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08219"/>
            <a:ext cx="7086600" cy="1752600"/>
          </a:xfrm>
        </p:spPr>
        <p:txBody>
          <a:bodyPr/>
          <a:lstStyle/>
          <a:p>
            <a:r>
              <a:rPr lang="en-US" dirty="0" smtClean="0"/>
              <a:t>Washington State Board for Community and Technical Colleges September 2011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2148" y="32657"/>
            <a:ext cx="8871857" cy="99060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cs typeface="Calibri" pitchFamily="34" charset="0"/>
              </a:rPr>
              <a:t>Earned at least 30 college credits by end of 2</a:t>
            </a:r>
            <a:r>
              <a:rPr lang="en-US" sz="2700" b="1" baseline="30000" dirty="0" smtClean="0">
                <a:solidFill>
                  <a:schemeClr val="bg1"/>
                </a:solidFill>
                <a:cs typeface="Calibri" pitchFamily="34" charset="0"/>
              </a:rPr>
              <a:t>nd</a:t>
            </a:r>
            <a:r>
              <a:rPr lang="en-US" sz="2700" b="1" dirty="0" smtClean="0">
                <a:solidFill>
                  <a:schemeClr val="bg1"/>
                </a:solidFill>
                <a:cs typeface="Calibri" pitchFamily="34" charset="0"/>
              </a:rPr>
              <a:t> year:  </a:t>
            </a:r>
            <a:r>
              <a:rPr lang="en-US" sz="2200" b="1" dirty="0" smtClean="0">
                <a:solidFill>
                  <a:schemeClr val="bg1"/>
                </a:solidFill>
                <a:cs typeface="Calibri" pitchFamily="34" charset="0"/>
              </a:rPr>
              <a:t>New Prof/Technical </a:t>
            </a:r>
            <a:r>
              <a:rPr lang="en-US" sz="2200" b="1" dirty="0">
                <a:solidFill>
                  <a:schemeClr val="bg1"/>
                </a:solidFill>
                <a:cs typeface="Calibri" pitchFamily="34" charset="0"/>
              </a:rPr>
              <a:t>Students Entering WA </a:t>
            </a:r>
            <a:r>
              <a:rPr lang="en-US" sz="2200" b="1" dirty="0" err="1" smtClean="0">
                <a:solidFill>
                  <a:schemeClr val="bg1"/>
                </a:solidFill>
                <a:cs typeface="Calibri" pitchFamily="34" charset="0"/>
              </a:rPr>
              <a:t>Comm</a:t>
            </a:r>
            <a:r>
              <a:rPr lang="en-US" sz="2200" b="1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cs typeface="Calibri" pitchFamily="34" charset="0"/>
              </a:rPr>
              <a:t>and Technical Colleges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18977" y="1676400"/>
            <a:ext cx="845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Percentage Who Earned 30 College-Level Credits Two Years After Start</a:t>
            </a:r>
            <a:endParaRPr lang="en-US" sz="1800" b="1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44386490"/>
              </p:ext>
            </p:extLst>
          </p:nvPr>
        </p:nvGraphicFramePr>
        <p:xfrm>
          <a:off x="974050" y="2161309"/>
          <a:ext cx="727653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2645" y="6198152"/>
            <a:ext cx="4496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*Cohort years 2006, 2007, and 2008 combined.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358814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545" y="0"/>
            <a:ext cx="8856865" cy="88669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Four-Year </a:t>
            </a:r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WA System Success </a:t>
            </a: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Rates: </a:t>
            </a:r>
            <a:r>
              <a:rPr lang="en-US" sz="2000" b="1" dirty="0" smtClean="0">
                <a:solidFill>
                  <a:schemeClr val="bg1"/>
                </a:solidFill>
                <a:cs typeface="Calibri" pitchFamily="34" charset="0"/>
              </a:rPr>
              <a:t>New Basic Skills Students </a:t>
            </a:r>
            <a:r>
              <a:rPr lang="en-US" sz="2000" b="1" dirty="0">
                <a:solidFill>
                  <a:schemeClr val="bg1"/>
                </a:solidFill>
                <a:cs typeface="Calibri" pitchFamily="34" charset="0"/>
              </a:rPr>
              <a:t>Entering WA </a:t>
            </a:r>
            <a:r>
              <a:rPr lang="en-US" sz="2000" b="1" dirty="0" err="1" smtClean="0">
                <a:solidFill>
                  <a:schemeClr val="bg1"/>
                </a:solidFill>
                <a:cs typeface="Calibri" pitchFamily="34" charset="0"/>
              </a:rPr>
              <a:t>Comm</a:t>
            </a:r>
            <a:r>
              <a:rPr lang="en-US" sz="2000" b="1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cs typeface="Calibri" pitchFamily="34" charset="0"/>
              </a:rPr>
              <a:t>and </a:t>
            </a:r>
            <a:r>
              <a:rPr lang="en-US" sz="2000" b="1" dirty="0" smtClean="0">
                <a:solidFill>
                  <a:schemeClr val="bg1"/>
                </a:solidFill>
                <a:cs typeface="Calibri" pitchFamily="34" charset="0"/>
              </a:rPr>
              <a:t>Tech </a:t>
            </a:r>
            <a:r>
              <a:rPr lang="en-US" sz="2000" b="1" dirty="0">
                <a:solidFill>
                  <a:schemeClr val="bg1"/>
                </a:solidFill>
                <a:cs typeface="Calibri" pitchFamily="34" charset="0"/>
              </a:rPr>
              <a:t>Colleges, Fall </a:t>
            </a:r>
            <a:r>
              <a:rPr lang="en-US" sz="2000" b="1" dirty="0" smtClean="0">
                <a:solidFill>
                  <a:schemeClr val="bg1"/>
                </a:solidFill>
                <a:cs typeface="Calibri" pitchFamily="34" charset="0"/>
              </a:rPr>
              <a:t>2006* </a:t>
            </a:r>
            <a:endParaRPr lang="en-US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98361319"/>
              </p:ext>
            </p:extLst>
          </p:nvPr>
        </p:nvGraphicFramePr>
        <p:xfrm>
          <a:off x="1447800" y="1551709"/>
          <a:ext cx="6477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838198" y="5826811"/>
            <a:ext cx="7830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cs typeface="Calibri" pitchFamily="34" charset="0"/>
              </a:rPr>
              <a:t>Initial cohort 14,108 students </a:t>
            </a:r>
          </a:p>
          <a:p>
            <a:r>
              <a:rPr lang="en-US" sz="1600" dirty="0">
                <a:cs typeface="Calibri" pitchFamily="34" charset="0"/>
              </a:rPr>
              <a:t>*</a:t>
            </a:r>
            <a:r>
              <a:rPr lang="en-US" sz="1600" dirty="0" smtClean="0">
                <a:cs typeface="Calibri" pitchFamily="34" charset="0"/>
              </a:rPr>
              <a:t>includes </a:t>
            </a:r>
            <a:r>
              <a:rPr lang="en-US" sz="1600" dirty="0">
                <a:cs typeface="Calibri" pitchFamily="34" charset="0"/>
              </a:rPr>
              <a:t>all first-time-ever-in-college WA students, full-time and </a:t>
            </a:r>
            <a:r>
              <a:rPr lang="en-US" sz="1600" dirty="0" smtClean="0">
                <a:cs typeface="Calibri" pitchFamily="34" charset="0"/>
              </a:rPr>
              <a:t>part-time. </a:t>
            </a:r>
            <a:endParaRPr lang="en-US" sz="16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5706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0857" y="130628"/>
            <a:ext cx="8643257" cy="990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What does this mean in “people terms”?</a:t>
            </a:r>
            <a:endParaRPr lang="en-US" sz="2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5029200"/>
          </a:xfrm>
        </p:spPr>
        <p:txBody>
          <a:bodyPr numCol="1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>
                <a:ea typeface="ＭＳ Ｐゴシック" charset="0"/>
                <a:cs typeface="Arial" charset="0"/>
              </a:rPr>
              <a:t>Of the </a:t>
            </a:r>
            <a:r>
              <a:rPr lang="en-US" sz="2000" b="1" dirty="0" smtClean="0">
                <a:ea typeface="ＭＳ Ｐゴシック" charset="0"/>
                <a:cs typeface="Arial" charset="0"/>
              </a:rPr>
              <a:t>21,664 new transfer students </a:t>
            </a:r>
            <a:r>
              <a:rPr lang="en-US" sz="2000" dirty="0">
                <a:ea typeface="ＭＳ Ｐゴシック" charset="0"/>
                <a:cs typeface="Arial" charset="0"/>
              </a:rPr>
              <a:t>who</a:t>
            </a:r>
            <a:r>
              <a:rPr lang="en-US" sz="2000" b="1" dirty="0">
                <a:ea typeface="ＭＳ Ｐゴシック" charset="0"/>
                <a:cs typeface="Arial" charset="0"/>
              </a:rPr>
              <a:t> </a:t>
            </a:r>
            <a:r>
              <a:rPr lang="en-US" sz="2000" dirty="0">
                <a:ea typeface="ＭＳ Ｐゴシック" charset="0"/>
                <a:cs typeface="Arial" charset="0"/>
              </a:rPr>
              <a:t>entered </a:t>
            </a:r>
            <a:r>
              <a:rPr lang="en-US" sz="2000" dirty="0" smtClean="0">
                <a:ea typeface="ＭＳ Ｐゴシック" charset="0"/>
                <a:cs typeface="Arial" charset="0"/>
              </a:rPr>
              <a:t>a Washington community </a:t>
            </a:r>
            <a:r>
              <a:rPr lang="en-US" sz="2000" dirty="0">
                <a:ea typeface="ＭＳ Ｐゴシック" charset="0"/>
                <a:cs typeface="Arial" charset="0"/>
              </a:rPr>
              <a:t>or technical college </a:t>
            </a:r>
            <a:r>
              <a:rPr lang="en-US" sz="2000" dirty="0" smtClean="0">
                <a:ea typeface="ＭＳ Ｐゴシック" charset="0"/>
                <a:cs typeface="Arial" charset="0"/>
              </a:rPr>
              <a:t>in </a:t>
            </a:r>
            <a:r>
              <a:rPr lang="en-US" sz="2000" dirty="0">
                <a:ea typeface="ＭＳ Ｐゴシック" charset="0"/>
                <a:cs typeface="Arial" charset="0"/>
              </a:rPr>
              <a:t>the fall of </a:t>
            </a:r>
            <a:r>
              <a:rPr lang="en-US" sz="2000" dirty="0" smtClean="0">
                <a:ea typeface="ＭＳ Ｐゴシック" charset="0"/>
                <a:cs typeface="Arial" charset="0"/>
              </a:rPr>
              <a:t>2006:</a:t>
            </a:r>
          </a:p>
          <a:p>
            <a:pPr marL="0" indent="0">
              <a:spcAft>
                <a:spcPts val="600"/>
              </a:spcAft>
              <a:buNone/>
            </a:pPr>
            <a:endParaRPr lang="en-US" sz="1000" dirty="0" smtClean="0">
              <a:ea typeface="ＭＳ Ｐゴシック" charset="0"/>
              <a:cs typeface="Arial" charset="0"/>
            </a:endParaRPr>
          </a:p>
          <a:p>
            <a:pPr marL="684213" indent="-20478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>
                <a:ea typeface="ＭＳ Ｐゴシック" charset="0"/>
                <a:cs typeface="Arial" charset="0"/>
              </a:rPr>
              <a:t>4,343 </a:t>
            </a:r>
            <a:r>
              <a:rPr lang="en-US" sz="2000" b="1" dirty="0" smtClean="0">
                <a:ea typeface="ＭＳ Ｐゴシック" charset="0"/>
                <a:cs typeface="Arial" charset="0"/>
              </a:rPr>
              <a:t>(20%) </a:t>
            </a:r>
            <a:r>
              <a:rPr lang="en-US" sz="2000" dirty="0" smtClean="0">
                <a:ea typeface="ＭＳ Ｐゴシック" charset="0"/>
                <a:cs typeface="Arial" charset="0"/>
              </a:rPr>
              <a:t>earned </a:t>
            </a:r>
            <a:r>
              <a:rPr lang="en-US" sz="2000" dirty="0">
                <a:ea typeface="ＭＳ Ｐゴシック" charset="0"/>
                <a:cs typeface="Arial" charset="0"/>
              </a:rPr>
              <a:t>a tipping </a:t>
            </a:r>
            <a:r>
              <a:rPr lang="en-US" sz="2000" dirty="0" smtClean="0">
                <a:ea typeface="ＭＳ Ｐゴシック" charset="0"/>
                <a:cs typeface="Arial" charset="0"/>
              </a:rPr>
              <a:t>point /degree within four years</a:t>
            </a:r>
          </a:p>
          <a:p>
            <a:pPr marL="479425" indent="0">
              <a:spcAft>
                <a:spcPts val="600"/>
              </a:spcAft>
              <a:buNone/>
            </a:pPr>
            <a:endParaRPr lang="en-US" sz="2000" dirty="0">
              <a:ea typeface="ＭＳ Ｐゴシック" charset="0"/>
              <a:cs typeface="Arial" charset="0"/>
            </a:endParaRPr>
          </a:p>
          <a:p>
            <a:pPr marL="684213" indent="-20478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ea typeface="ＭＳ Ｐゴシック" charset="0"/>
                <a:cs typeface="Arial" charset="0"/>
              </a:rPr>
              <a:t>4,823 (22%)</a:t>
            </a:r>
            <a:r>
              <a:rPr lang="en-US" sz="2000" dirty="0" smtClean="0">
                <a:ea typeface="ＭＳ Ｐゴシック" charset="0"/>
                <a:cs typeface="Arial" charset="0"/>
              </a:rPr>
              <a:t> </a:t>
            </a:r>
            <a:r>
              <a:rPr lang="en-US" sz="2000" dirty="0">
                <a:ea typeface="ＭＳ Ｐゴシック" charset="0"/>
                <a:cs typeface="Arial" charset="0"/>
              </a:rPr>
              <a:t>transferred (before earning a degree</a:t>
            </a:r>
            <a:r>
              <a:rPr lang="en-US" sz="2000" dirty="0" smtClean="0">
                <a:ea typeface="ＭＳ Ｐゴシック" charset="0"/>
                <a:cs typeface="Arial" charset="0"/>
              </a:rPr>
              <a:t>)</a:t>
            </a:r>
          </a:p>
          <a:p>
            <a:pPr marL="479425" indent="0">
              <a:spcAft>
                <a:spcPts val="600"/>
              </a:spcAft>
              <a:buNone/>
            </a:pPr>
            <a:endParaRPr lang="en-US" sz="2000" dirty="0">
              <a:ea typeface="ＭＳ Ｐゴシック" charset="0"/>
              <a:cs typeface="Arial" charset="0"/>
            </a:endParaRPr>
          </a:p>
          <a:p>
            <a:pPr marL="684213" indent="-20478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>
                <a:ea typeface="ＭＳ Ｐゴシック" charset="0"/>
                <a:cs typeface="Arial" charset="0"/>
              </a:rPr>
              <a:t>1,239</a:t>
            </a:r>
            <a:r>
              <a:rPr lang="en-US" sz="2000" dirty="0">
                <a:ea typeface="ＭＳ Ｐゴシック" charset="0"/>
                <a:cs typeface="Arial" charset="0"/>
              </a:rPr>
              <a:t> </a:t>
            </a:r>
            <a:r>
              <a:rPr lang="en-US" sz="2000" b="1" dirty="0" smtClean="0">
                <a:ea typeface="ＭＳ Ｐゴシック" charset="0"/>
                <a:cs typeface="Arial" charset="0"/>
              </a:rPr>
              <a:t>(6%) </a:t>
            </a:r>
            <a:r>
              <a:rPr lang="en-US" sz="2000" dirty="0" smtClean="0">
                <a:ea typeface="ＭＳ Ｐゴシック" charset="0"/>
                <a:cs typeface="Arial" charset="0"/>
              </a:rPr>
              <a:t>were </a:t>
            </a:r>
            <a:r>
              <a:rPr lang="en-US" sz="2000" dirty="0">
                <a:ea typeface="ＭＳ Ｐゴシック" charset="0"/>
                <a:cs typeface="Arial" charset="0"/>
              </a:rPr>
              <a:t>still </a:t>
            </a:r>
            <a:r>
              <a:rPr lang="en-US" sz="2000" dirty="0" smtClean="0">
                <a:ea typeface="ＭＳ Ｐゴシック" charset="0"/>
                <a:cs typeface="Arial" charset="0"/>
              </a:rPr>
              <a:t>enrolled in year four at that college </a:t>
            </a:r>
          </a:p>
          <a:p>
            <a:pPr marL="479425" indent="0">
              <a:spcAft>
                <a:spcPts val="600"/>
              </a:spcAft>
              <a:buNone/>
            </a:pPr>
            <a:endParaRPr lang="en-US" sz="2000" dirty="0">
              <a:ea typeface="ＭＳ Ｐゴシック" charset="0"/>
              <a:cs typeface="Arial" charset="0"/>
            </a:endParaRPr>
          </a:p>
          <a:p>
            <a:pPr marL="684213" indent="-20478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ea typeface="ＭＳ Ｐゴシック" charset="0"/>
                <a:cs typeface="Arial" charset="0"/>
              </a:rPr>
              <a:t>7,824 (36%) </a:t>
            </a:r>
            <a:r>
              <a:rPr lang="en-US" sz="2000" dirty="0" smtClean="0">
                <a:ea typeface="ＭＳ Ｐゴシック" charset="0"/>
                <a:cs typeface="Arial" charset="0"/>
              </a:rPr>
              <a:t>made </a:t>
            </a:r>
            <a:r>
              <a:rPr lang="en-US" sz="2000" dirty="0">
                <a:ea typeface="ＭＳ Ｐゴシック" charset="0"/>
                <a:cs typeface="Arial" charset="0"/>
              </a:rPr>
              <a:t>some achievement gains </a:t>
            </a:r>
            <a:r>
              <a:rPr lang="en-US" sz="2000" i="1" dirty="0">
                <a:ea typeface="ＭＳ Ｐゴシック" charset="0"/>
                <a:cs typeface="Arial" charset="0"/>
              </a:rPr>
              <a:t>before </a:t>
            </a:r>
            <a:r>
              <a:rPr lang="en-US" sz="2000" i="1" dirty="0" smtClean="0">
                <a:ea typeface="ＭＳ Ｐゴシック" charset="0"/>
                <a:cs typeface="Arial" charset="0"/>
              </a:rPr>
              <a:t>leaving</a:t>
            </a:r>
            <a:endParaRPr lang="en-US" sz="2000" i="1" dirty="0"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861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7928" y="1136073"/>
            <a:ext cx="8458200" cy="5181600"/>
          </a:xfrm>
        </p:spPr>
        <p:txBody>
          <a:bodyPr numCol="1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>
                <a:ea typeface="ＭＳ Ｐゴシック" charset="0"/>
                <a:cs typeface="Arial" charset="0"/>
              </a:rPr>
              <a:t>Of the </a:t>
            </a:r>
            <a:r>
              <a:rPr lang="en-US" sz="2000" b="1" dirty="0" smtClean="0">
                <a:ea typeface="ＭＳ Ｐゴシック" charset="0"/>
                <a:cs typeface="Arial" charset="0"/>
              </a:rPr>
              <a:t>14,108 new professional/technical students </a:t>
            </a:r>
            <a:r>
              <a:rPr lang="en-US" sz="2000" dirty="0">
                <a:ea typeface="ＭＳ Ｐゴシック" charset="0"/>
                <a:cs typeface="Arial" charset="0"/>
              </a:rPr>
              <a:t>who</a:t>
            </a:r>
            <a:r>
              <a:rPr lang="en-US" sz="2000" b="1" dirty="0">
                <a:ea typeface="ＭＳ Ｐゴシック" charset="0"/>
                <a:cs typeface="Arial" charset="0"/>
              </a:rPr>
              <a:t> </a:t>
            </a:r>
            <a:r>
              <a:rPr lang="en-US" sz="2000" dirty="0">
                <a:ea typeface="ＭＳ Ｐゴシック" charset="0"/>
                <a:cs typeface="Arial" charset="0"/>
              </a:rPr>
              <a:t>entered </a:t>
            </a:r>
            <a:r>
              <a:rPr lang="en-US" sz="2000" dirty="0" smtClean="0">
                <a:ea typeface="ＭＳ Ｐゴシック" charset="0"/>
                <a:cs typeface="Arial" charset="0"/>
              </a:rPr>
              <a:t>a Washington community </a:t>
            </a:r>
            <a:r>
              <a:rPr lang="en-US" sz="2000" dirty="0">
                <a:ea typeface="ＭＳ Ｐゴシック" charset="0"/>
                <a:cs typeface="Arial" charset="0"/>
              </a:rPr>
              <a:t>or technical college </a:t>
            </a:r>
            <a:r>
              <a:rPr lang="en-US" sz="2000" dirty="0" smtClean="0">
                <a:ea typeface="ＭＳ Ｐゴシック" charset="0"/>
                <a:cs typeface="Arial" charset="0"/>
              </a:rPr>
              <a:t>in </a:t>
            </a:r>
            <a:r>
              <a:rPr lang="en-US" sz="2000" dirty="0">
                <a:ea typeface="ＭＳ Ｐゴシック" charset="0"/>
                <a:cs typeface="Arial" charset="0"/>
              </a:rPr>
              <a:t>the fall of </a:t>
            </a:r>
            <a:r>
              <a:rPr lang="en-US" sz="2000" dirty="0" smtClean="0">
                <a:ea typeface="ＭＳ Ｐゴシック" charset="0"/>
                <a:cs typeface="Arial" charset="0"/>
              </a:rPr>
              <a:t>2006: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 smtClean="0">
              <a:ea typeface="ＭＳ Ｐゴシック" charset="0"/>
              <a:cs typeface="Arial" charset="0"/>
            </a:endParaRPr>
          </a:p>
          <a:p>
            <a:pPr marL="684213" indent="-20478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ea typeface="ＭＳ Ｐゴシック" charset="0"/>
                <a:cs typeface="Arial" charset="0"/>
              </a:rPr>
              <a:t>3,654 (26%) </a:t>
            </a:r>
            <a:r>
              <a:rPr lang="en-US" sz="2000" dirty="0" smtClean="0">
                <a:ea typeface="ＭＳ Ｐゴシック" charset="0"/>
                <a:cs typeface="Arial" charset="0"/>
              </a:rPr>
              <a:t>earned </a:t>
            </a:r>
            <a:r>
              <a:rPr lang="en-US" sz="2000" dirty="0">
                <a:ea typeface="ＭＳ Ｐゴシック" charset="0"/>
                <a:cs typeface="Arial" charset="0"/>
              </a:rPr>
              <a:t>a tipping </a:t>
            </a:r>
            <a:r>
              <a:rPr lang="en-US" sz="2000" dirty="0" smtClean="0">
                <a:ea typeface="ＭＳ Ｐゴシック" charset="0"/>
                <a:cs typeface="Arial" charset="0"/>
              </a:rPr>
              <a:t>point (at least one year of college + award) within four years</a:t>
            </a:r>
          </a:p>
          <a:p>
            <a:pPr marL="479425" indent="0">
              <a:spcAft>
                <a:spcPts val="600"/>
              </a:spcAft>
              <a:buNone/>
            </a:pPr>
            <a:endParaRPr lang="en-US" sz="2000" dirty="0">
              <a:ea typeface="ＭＳ Ｐゴシック" charset="0"/>
              <a:cs typeface="Arial" charset="0"/>
            </a:endParaRPr>
          </a:p>
          <a:p>
            <a:pPr marL="684213" indent="-20478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ea typeface="ＭＳ Ｐゴシック" charset="0"/>
                <a:cs typeface="Arial" charset="0"/>
              </a:rPr>
              <a:t>818 (6%)</a:t>
            </a:r>
            <a:r>
              <a:rPr lang="en-US" sz="2000" dirty="0" smtClean="0">
                <a:ea typeface="ＭＳ Ｐゴシック" charset="0"/>
                <a:cs typeface="Arial" charset="0"/>
              </a:rPr>
              <a:t> earned a short certificate (less than one year of college attainment)</a:t>
            </a:r>
          </a:p>
          <a:p>
            <a:pPr marL="479425" indent="0">
              <a:spcAft>
                <a:spcPts val="600"/>
              </a:spcAft>
              <a:buNone/>
            </a:pPr>
            <a:endParaRPr lang="en-US" sz="2000" dirty="0">
              <a:ea typeface="ＭＳ Ｐゴシック" charset="0"/>
              <a:cs typeface="Arial" charset="0"/>
            </a:endParaRPr>
          </a:p>
          <a:p>
            <a:pPr marL="684213" indent="-20478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ea typeface="ＭＳ Ｐゴシック" charset="0"/>
                <a:cs typeface="Arial" charset="0"/>
              </a:rPr>
              <a:t>714</a:t>
            </a:r>
            <a:r>
              <a:rPr lang="en-US" sz="2000" dirty="0" smtClean="0">
                <a:ea typeface="ＭＳ Ｐゴシック" charset="0"/>
                <a:cs typeface="Arial" charset="0"/>
              </a:rPr>
              <a:t> </a:t>
            </a:r>
            <a:r>
              <a:rPr lang="en-US" sz="2000" b="1" dirty="0" smtClean="0">
                <a:ea typeface="ＭＳ Ｐゴシック" charset="0"/>
                <a:cs typeface="Arial" charset="0"/>
              </a:rPr>
              <a:t>(5%) </a:t>
            </a:r>
            <a:r>
              <a:rPr lang="en-US" sz="2000" dirty="0" smtClean="0">
                <a:ea typeface="ＭＳ Ｐゴシック" charset="0"/>
                <a:cs typeface="Arial" charset="0"/>
              </a:rPr>
              <a:t>were </a:t>
            </a:r>
            <a:r>
              <a:rPr lang="en-US" sz="2000" dirty="0">
                <a:ea typeface="ＭＳ Ｐゴシック" charset="0"/>
                <a:cs typeface="Arial" charset="0"/>
              </a:rPr>
              <a:t>still </a:t>
            </a:r>
            <a:r>
              <a:rPr lang="en-US" sz="2000" dirty="0" smtClean="0">
                <a:ea typeface="ＭＳ Ｐゴシック" charset="0"/>
                <a:cs typeface="Arial" charset="0"/>
              </a:rPr>
              <a:t>enrolled in year four at that college</a:t>
            </a:r>
          </a:p>
          <a:p>
            <a:pPr marL="479425" indent="0">
              <a:spcAft>
                <a:spcPts val="600"/>
              </a:spcAft>
              <a:buNone/>
            </a:pPr>
            <a:endParaRPr lang="en-US" sz="2000" dirty="0">
              <a:ea typeface="ＭＳ Ｐゴシック" charset="0"/>
              <a:cs typeface="Arial" charset="0"/>
            </a:endParaRPr>
          </a:p>
          <a:p>
            <a:pPr marL="684213" indent="-20478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ea typeface="ＭＳ Ｐゴシック" charset="0"/>
                <a:cs typeface="Arial" charset="0"/>
              </a:rPr>
              <a:t>5,854 (41%) </a:t>
            </a:r>
            <a:r>
              <a:rPr lang="en-US" sz="2000" dirty="0" smtClean="0">
                <a:ea typeface="ＭＳ Ｐゴシック" charset="0"/>
                <a:cs typeface="Arial" charset="0"/>
              </a:rPr>
              <a:t>made </a:t>
            </a:r>
            <a:r>
              <a:rPr lang="en-US" sz="2000" dirty="0">
                <a:ea typeface="ＭＳ Ｐゴシック" charset="0"/>
                <a:cs typeface="Arial" charset="0"/>
              </a:rPr>
              <a:t>some achievement gains </a:t>
            </a:r>
            <a:r>
              <a:rPr lang="en-US" sz="2000" i="1" dirty="0">
                <a:ea typeface="ＭＳ Ｐゴシック" charset="0"/>
                <a:cs typeface="Arial" charset="0"/>
              </a:rPr>
              <a:t>before </a:t>
            </a:r>
            <a:r>
              <a:rPr lang="en-US" sz="2000" i="1" dirty="0" smtClean="0">
                <a:ea typeface="ＭＳ Ｐゴシック" charset="0"/>
                <a:cs typeface="Arial" charset="0"/>
              </a:rPr>
              <a:t>leaving</a:t>
            </a:r>
            <a:endParaRPr lang="en-US" sz="2000" i="1" dirty="0"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0831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600200"/>
            <a:ext cx="75438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Measuring Student Success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2468706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4691" y="0"/>
            <a:ext cx="9019309" cy="1219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Student Achievement Initiative data are the starting point</a:t>
            </a:r>
            <a:endParaRPr lang="en-US" sz="2400" b="1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7772400" cy="4267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400" dirty="0" smtClean="0">
                <a:ea typeface="+mj-ea"/>
                <a:cs typeface="Calibri" pitchFamily="34" charset="0"/>
              </a:rPr>
              <a:t>The Student Achievement Initiative measures annual attainment in terms of achievement gains.</a:t>
            </a:r>
          </a:p>
          <a:p>
            <a:pPr>
              <a:spcBef>
                <a:spcPct val="0"/>
              </a:spcBef>
            </a:pPr>
            <a:endParaRPr lang="en-US" sz="2400" dirty="0" smtClean="0">
              <a:ea typeface="+mj-ea"/>
              <a:cs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ea typeface="+mj-ea"/>
                <a:cs typeface="Calibri" pitchFamily="34" charset="0"/>
              </a:rPr>
              <a:t>Achievement gains are function of student enrollments multiplied by achievement points per student.</a:t>
            </a:r>
          </a:p>
          <a:p>
            <a:pPr>
              <a:spcBef>
                <a:spcPct val="0"/>
              </a:spcBef>
            </a:pPr>
            <a:endParaRPr lang="en-US" sz="2400" dirty="0">
              <a:ea typeface="+mj-ea"/>
              <a:cs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ea typeface="+mj-ea"/>
                <a:cs typeface="Calibri" pitchFamily="34" charset="0"/>
              </a:rPr>
              <a:t>Student Achievement measures all students to give an annual accounting – total points.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25872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009650"/>
            <a:ext cx="7826829" cy="990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+mn-lt"/>
                <a:cs typeface="Calibri" pitchFamily="34" charset="0"/>
              </a:rPr>
              <a:t>Today’s presentation</a:t>
            </a:r>
            <a:endParaRPr lang="en-US" sz="2800" b="1" i="1" dirty="0">
              <a:latin typeface="+mn-lt"/>
              <a:cs typeface="Calibri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223654"/>
            <a:ext cx="7772400" cy="4267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2"/>
                </a:solidFill>
                <a:ea typeface="+mj-ea"/>
                <a:cs typeface="Calibri" pitchFamily="34" charset="0"/>
              </a:rPr>
              <a:t>A</a:t>
            </a:r>
            <a:r>
              <a:rPr lang="en-US" sz="2400" dirty="0" smtClean="0">
                <a:solidFill>
                  <a:schemeClr val="tx2"/>
                </a:solidFill>
                <a:ea typeface="+mj-ea"/>
                <a:cs typeface="Calibri" pitchFamily="34" charset="0"/>
              </a:rPr>
              <a:t>nalyzes student progress (2 years after start) and longer success rates  (4 years after start).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2"/>
                </a:solidFill>
                <a:ea typeface="+mj-ea"/>
                <a:cs typeface="Calibri" pitchFamily="34" charset="0"/>
              </a:rPr>
              <a:t>Students are tracked in cohorts using achievement data (+ other data) over a span of years (different than single year view of annual point gains for all students used to reward colleges).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2"/>
                </a:solidFill>
                <a:ea typeface="+mj-ea"/>
                <a:cs typeface="Calibri" pitchFamily="34" charset="0"/>
              </a:rPr>
              <a:t>Data were presented at the Governance Institute for Student Success, June 2011.</a:t>
            </a:r>
          </a:p>
          <a:p>
            <a:pPr>
              <a:spcAft>
                <a:spcPts val="1200"/>
              </a:spcAft>
            </a:pPr>
            <a:endParaRPr lang="en-US" sz="22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endParaRPr lang="en-US" sz="22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2028056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8546"/>
            <a:ext cx="8153400" cy="568036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Summary of Findings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04799" y="1108364"/>
            <a:ext cx="8409709" cy="5611091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6800" dirty="0" smtClean="0">
                <a:solidFill>
                  <a:schemeClr val="tx2"/>
                </a:solidFill>
                <a:ea typeface="+mj-ea"/>
                <a:cs typeface="Calibri" pitchFamily="34" charset="0"/>
              </a:rPr>
              <a:t>Main findings – no surprise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6200" dirty="0" smtClean="0">
                <a:solidFill>
                  <a:schemeClr val="tx2"/>
                </a:solidFill>
                <a:cs typeface="Calibri" pitchFamily="34" charset="0"/>
              </a:rPr>
              <a:t>More  </a:t>
            </a:r>
            <a:r>
              <a:rPr lang="en-US" sz="6200" dirty="0">
                <a:solidFill>
                  <a:schemeClr val="tx2"/>
                </a:solidFill>
                <a:cs typeface="Calibri" pitchFamily="34" charset="0"/>
              </a:rPr>
              <a:t>work needs to be done to </a:t>
            </a:r>
            <a:r>
              <a:rPr lang="en-US" sz="6200" dirty="0" smtClean="0">
                <a:solidFill>
                  <a:schemeClr val="tx2"/>
                </a:solidFill>
                <a:cs typeface="Calibri" pitchFamily="34" charset="0"/>
              </a:rPr>
              <a:t>improve transfer and workforce student completion </a:t>
            </a:r>
            <a:r>
              <a:rPr lang="en-US" sz="6200" dirty="0">
                <a:solidFill>
                  <a:schemeClr val="tx2"/>
                </a:solidFill>
                <a:cs typeface="Calibri" pitchFamily="34" charset="0"/>
              </a:rPr>
              <a:t>rates. </a:t>
            </a:r>
            <a:endParaRPr lang="en-US" sz="6200" dirty="0" smtClean="0">
              <a:solidFill>
                <a:schemeClr val="tx2"/>
              </a:solidFill>
              <a:cs typeface="Calibri" pitchFamily="34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6200" dirty="0" smtClean="0">
                <a:solidFill>
                  <a:schemeClr val="tx2"/>
                </a:solidFill>
                <a:ea typeface="+mj-ea"/>
                <a:cs typeface="Calibri" pitchFamily="34" charset="0"/>
              </a:rPr>
              <a:t>While majority of transfer and workforce students make gains, completion rates still relatively low after 4 years. 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6200" dirty="0" smtClean="0">
                <a:solidFill>
                  <a:schemeClr val="tx2"/>
                </a:solidFill>
                <a:ea typeface="+mj-ea"/>
                <a:cs typeface="Calibri" pitchFamily="34" charset="0"/>
              </a:rPr>
              <a:t>Completing college math is barrier for majority of  students and particularly difficult for students who need a lot of remedial math to start. 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6200" dirty="0" smtClean="0">
                <a:solidFill>
                  <a:schemeClr val="tx2"/>
                </a:solidFill>
                <a:ea typeface="+mj-ea"/>
                <a:cs typeface="Calibri" pitchFamily="34" charset="0"/>
              </a:rPr>
              <a:t>Students of color – in particular African American, Native American and Hispanic students have lowest progress and success rates.  They are less likely than other workforce students to complete 30 college level credits </a:t>
            </a:r>
            <a:r>
              <a:rPr lang="en-US" sz="6200" u="sng" dirty="0" smtClean="0">
                <a:solidFill>
                  <a:schemeClr val="tx2"/>
                </a:solidFill>
                <a:ea typeface="+mj-ea"/>
                <a:cs typeface="Calibri" pitchFamily="34" charset="0"/>
              </a:rPr>
              <a:t>by the end of their second year</a:t>
            </a:r>
            <a:r>
              <a:rPr lang="en-US" sz="6200" dirty="0" smtClean="0">
                <a:solidFill>
                  <a:schemeClr val="tx2"/>
                </a:solidFill>
                <a:ea typeface="+mj-ea"/>
                <a:cs typeface="Calibri" pitchFamily="34" charset="0"/>
              </a:rPr>
              <a:t>.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6200" dirty="0" smtClean="0">
                <a:solidFill>
                  <a:schemeClr val="tx2"/>
                </a:solidFill>
                <a:ea typeface="+mj-ea"/>
                <a:cs typeface="Calibri" pitchFamily="34" charset="0"/>
              </a:rPr>
              <a:t>Fewer than one in five basic skills students go on to college classes after four years.</a:t>
            </a:r>
            <a:endParaRPr lang="en-US" sz="62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2695676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981" y="96982"/>
            <a:ext cx="9047019" cy="817418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chemeClr val="accent3"/>
                </a:solidFill>
              </a:rPr>
              <a:t/>
            </a:r>
            <a:br>
              <a:rPr lang="en-US" sz="2200" dirty="0" smtClean="0">
                <a:solidFill>
                  <a:schemeClr val="accent3"/>
                </a:solidFill>
              </a:rPr>
            </a:br>
            <a:r>
              <a:rPr lang="en-US" sz="2700" b="1" dirty="0">
                <a:solidFill>
                  <a:schemeClr val="accent3"/>
                </a:solidFill>
                <a:cs typeface="Calibri" pitchFamily="34" charset="0"/>
              </a:rPr>
              <a:t>Four-Year WA System Success Rates</a:t>
            </a:r>
            <a:r>
              <a:rPr lang="en-US" sz="2700" b="1" dirty="0" smtClean="0">
                <a:solidFill>
                  <a:schemeClr val="accent3"/>
                </a:solidFill>
                <a:cs typeface="Calibri" pitchFamily="34" charset="0"/>
              </a:rPr>
              <a:t>:  </a:t>
            </a:r>
            <a:r>
              <a:rPr lang="en-US" sz="2700" b="1" dirty="0">
                <a:solidFill>
                  <a:schemeClr val="accent3"/>
                </a:solidFill>
                <a:cs typeface="Calibri" pitchFamily="34" charset="0"/>
              </a:rPr>
              <a:t/>
            </a:r>
            <a:br>
              <a:rPr lang="en-US" sz="2700" b="1" dirty="0">
                <a:solidFill>
                  <a:schemeClr val="accent3"/>
                </a:solidFill>
                <a:cs typeface="Calibri" pitchFamily="34" charset="0"/>
              </a:rPr>
            </a:br>
            <a:r>
              <a:rPr lang="en-US" sz="2000" b="1" dirty="0">
                <a:solidFill>
                  <a:schemeClr val="accent3"/>
                </a:solidFill>
                <a:cs typeface="Calibri" pitchFamily="34" charset="0"/>
              </a:rPr>
              <a:t>New Transfer Students Entering WA </a:t>
            </a:r>
            <a:r>
              <a:rPr lang="en-US" sz="2000" b="1" dirty="0" err="1" smtClean="0">
                <a:solidFill>
                  <a:schemeClr val="accent3"/>
                </a:solidFill>
                <a:cs typeface="Calibri" pitchFamily="34" charset="0"/>
              </a:rPr>
              <a:t>Comm</a:t>
            </a:r>
            <a:r>
              <a:rPr lang="en-US" sz="2000" b="1" dirty="0" smtClean="0">
                <a:solidFill>
                  <a:schemeClr val="accent3"/>
                </a:solidFill>
                <a:cs typeface="Calibri" pitchFamily="34" charset="0"/>
              </a:rPr>
              <a:t> </a:t>
            </a:r>
            <a:r>
              <a:rPr lang="en-US" sz="2000" b="1" dirty="0">
                <a:solidFill>
                  <a:schemeClr val="accent3"/>
                </a:solidFill>
                <a:cs typeface="Calibri" pitchFamily="34" charset="0"/>
              </a:rPr>
              <a:t>and Technical </a:t>
            </a:r>
            <a:r>
              <a:rPr lang="en-US" sz="2000" b="1" dirty="0" smtClean="0">
                <a:solidFill>
                  <a:schemeClr val="accent3"/>
                </a:solidFill>
                <a:cs typeface="Calibri" pitchFamily="34" charset="0"/>
              </a:rPr>
              <a:t>Colleges, </a:t>
            </a:r>
            <a:r>
              <a:rPr lang="en-US" sz="2000" b="1" dirty="0">
                <a:solidFill>
                  <a:schemeClr val="accent3"/>
                </a:solidFill>
                <a:cs typeface="Calibri" pitchFamily="34" charset="0"/>
              </a:rPr>
              <a:t>Fall </a:t>
            </a:r>
            <a:r>
              <a:rPr lang="en-US" sz="2000" b="1" dirty="0" smtClean="0">
                <a:solidFill>
                  <a:schemeClr val="accent3"/>
                </a:solidFill>
                <a:cs typeface="Calibri" pitchFamily="34" charset="0"/>
              </a:rPr>
              <a:t>2006*</a:t>
            </a:r>
            <a:r>
              <a:rPr lang="en-US" dirty="0" smtClean="0">
                <a:solidFill>
                  <a:schemeClr val="accent3"/>
                </a:solidFill>
              </a:rPr>
              <a:t/>
            </a:r>
            <a:br>
              <a:rPr lang="en-US" dirty="0" smtClean="0">
                <a:solidFill>
                  <a:schemeClr val="accent3"/>
                </a:solidFill>
              </a:rPr>
            </a:b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81000" y="6120809"/>
            <a:ext cx="845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>
                <a:latin typeface="Calibri" pitchFamily="34" charset="0"/>
                <a:cs typeface="Calibri" pitchFamily="34" charset="0"/>
              </a:rPr>
              <a:t>Initial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cohort: 21,664 students 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*includes all first-time-ever-in-college WA students, full-time and part-time. 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57753409"/>
              </p:ext>
            </p:extLst>
          </p:nvPr>
        </p:nvGraphicFramePr>
        <p:xfrm>
          <a:off x="527957" y="1336964"/>
          <a:ext cx="8164285" cy="4451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459944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564" y="123825"/>
            <a:ext cx="8906793" cy="768804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chemeClr val="bg1"/>
                </a:solidFill>
                <a:cs typeface="Calibri" pitchFamily="34" charset="0"/>
              </a:rPr>
              <a:t>Four-Year WA System Success Rates: </a:t>
            </a:r>
            <a:r>
              <a:rPr lang="en-US" sz="2200" b="1" dirty="0" smtClean="0">
                <a:solidFill>
                  <a:schemeClr val="bg1"/>
                </a:solidFill>
                <a:cs typeface="Calibri" pitchFamily="34" charset="0"/>
              </a:rPr>
              <a:t>New </a:t>
            </a:r>
            <a:r>
              <a:rPr lang="en-US" sz="2200" b="1" dirty="0">
                <a:solidFill>
                  <a:schemeClr val="bg1"/>
                </a:solidFill>
                <a:cs typeface="Calibri" pitchFamily="34" charset="0"/>
              </a:rPr>
              <a:t>Transfer Students Entering WA </a:t>
            </a:r>
            <a:r>
              <a:rPr lang="en-US" sz="2200" b="1" dirty="0" err="1" smtClean="0">
                <a:solidFill>
                  <a:schemeClr val="bg1"/>
                </a:solidFill>
                <a:cs typeface="Calibri" pitchFamily="34" charset="0"/>
              </a:rPr>
              <a:t>Comm</a:t>
            </a:r>
            <a:r>
              <a:rPr lang="en-US" sz="2200" b="1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cs typeface="Calibri" pitchFamily="34" charset="0"/>
              </a:rPr>
              <a:t>and </a:t>
            </a:r>
            <a:r>
              <a:rPr lang="en-US" sz="2200" b="1" dirty="0" smtClean="0">
                <a:solidFill>
                  <a:schemeClr val="bg1"/>
                </a:solidFill>
                <a:cs typeface="Calibri" pitchFamily="34" charset="0"/>
              </a:rPr>
              <a:t>Tech </a:t>
            </a:r>
            <a:r>
              <a:rPr lang="en-US" sz="2200" b="1" dirty="0">
                <a:solidFill>
                  <a:schemeClr val="bg1"/>
                </a:solidFill>
                <a:cs typeface="Calibri" pitchFamily="34" charset="0"/>
              </a:rPr>
              <a:t>Colleges, Fall </a:t>
            </a:r>
            <a:r>
              <a:rPr lang="en-US" sz="2200" b="1" dirty="0" smtClean="0">
                <a:solidFill>
                  <a:schemeClr val="bg1"/>
                </a:solidFill>
                <a:cs typeface="Calibri" pitchFamily="34" charset="0"/>
              </a:rPr>
              <a:t>2006* – </a:t>
            </a:r>
            <a:r>
              <a:rPr lang="en-US" sz="2200" b="1" i="1" dirty="0" smtClean="0">
                <a:solidFill>
                  <a:schemeClr val="bg1"/>
                </a:solidFill>
                <a:cs typeface="Calibri" pitchFamily="34" charset="0"/>
              </a:rPr>
              <a:t>by Race/Ethnicity</a:t>
            </a:r>
            <a:endParaRPr lang="en-US" sz="2200" b="1" i="1" dirty="0">
              <a:solidFill>
                <a:schemeClr val="bg1"/>
              </a:solidFill>
              <a:cs typeface="Calibri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78295442"/>
              </p:ext>
            </p:extLst>
          </p:nvPr>
        </p:nvGraphicFramePr>
        <p:xfrm>
          <a:off x="381000" y="1420091"/>
          <a:ext cx="8458200" cy="4052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668079" y="5911795"/>
            <a:ext cx="800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itchFamily="34" charset="0"/>
                <a:cs typeface="Calibri" pitchFamily="34" charset="0"/>
              </a:rPr>
              <a:t>*includes all first-time-ever-in-college WA students, full-time and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part-time. 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070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057" y="123824"/>
            <a:ext cx="8579467" cy="76880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Math Progress in WA System:  </a:t>
            </a:r>
            <a:r>
              <a:rPr lang="en-US" sz="2000" b="1" dirty="0" smtClean="0">
                <a:solidFill>
                  <a:schemeClr val="bg1"/>
                </a:solidFill>
                <a:cs typeface="Calibri" pitchFamily="34" charset="0"/>
              </a:rPr>
              <a:t>New </a:t>
            </a:r>
            <a:r>
              <a:rPr lang="en-US" sz="2000" b="1" dirty="0">
                <a:solidFill>
                  <a:schemeClr val="bg1"/>
                </a:solidFill>
                <a:cs typeface="Calibri" pitchFamily="34" charset="0"/>
              </a:rPr>
              <a:t>Transfer Students Entering WA Community and Technical </a:t>
            </a:r>
            <a:r>
              <a:rPr lang="en-US" sz="2000" b="1" dirty="0" smtClean="0">
                <a:solidFill>
                  <a:schemeClr val="bg1"/>
                </a:solidFill>
                <a:cs typeface="Calibri" pitchFamily="34" charset="0"/>
              </a:rPr>
              <a:t>Colleges*</a:t>
            </a:r>
            <a:endParaRPr lang="en-US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59922" y="1164771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>
                <a:solidFill>
                  <a:prstClr val="black"/>
                </a:solidFill>
              </a:rPr>
              <a:t>Percent Who Completed College-Level Math/Logic Course Two Years After Start, </a:t>
            </a:r>
            <a:r>
              <a:rPr lang="en-US" sz="1800" b="1" dirty="0" smtClean="0">
                <a:solidFill>
                  <a:sysClr val="windowText" lastClr="000000"/>
                </a:solidFill>
              </a:rPr>
              <a:t>by </a:t>
            </a:r>
            <a:r>
              <a:rPr lang="en-US" sz="1800" b="1" dirty="0">
                <a:solidFill>
                  <a:sysClr val="windowText" lastClr="000000"/>
                </a:solidFill>
              </a:rPr>
              <a:t>Pre-College or </a:t>
            </a:r>
            <a:r>
              <a:rPr lang="en-US" sz="1800" b="1" dirty="0" smtClean="0">
                <a:solidFill>
                  <a:sysClr val="windowText" lastClr="000000"/>
                </a:solidFill>
              </a:rPr>
              <a:t>College-Level Math Enrollment</a:t>
            </a:r>
            <a:endParaRPr lang="en-US" sz="1800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56783897"/>
              </p:ext>
            </p:extLst>
          </p:nvPr>
        </p:nvGraphicFramePr>
        <p:xfrm>
          <a:off x="228598" y="2202274"/>
          <a:ext cx="8689523" cy="3590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97828" y="5495795"/>
            <a:ext cx="1556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10000"/>
                  </a:schemeClr>
                </a:solidFill>
              </a:rPr>
              <a:t>(n=25,393)</a:t>
            </a:r>
            <a:endParaRPr lang="en-US" sz="14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6343" y="535130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10000"/>
                  </a:schemeClr>
                </a:solidFill>
              </a:rPr>
              <a:t>(n=30,494)</a:t>
            </a:r>
            <a:endParaRPr lang="en-US" sz="14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644" y="6028875"/>
            <a:ext cx="4488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*Cohort years 2006, 2007, and 2008 combined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367628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10836" y="152400"/>
            <a:ext cx="87209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1"/>
                </a:solidFill>
                <a:latin typeface="+mj-lt"/>
                <a:ea typeface="+mj-ea"/>
                <a:cs typeface="Calibri" pitchFamily="34" charset="0"/>
              </a:rPr>
              <a:t>Four-Year </a:t>
            </a:r>
            <a:r>
              <a:rPr lang="en-US" b="1" dirty="0" smtClean="0">
                <a:solidFill>
                  <a:schemeClr val="bg1"/>
                </a:solidFill>
                <a:latin typeface="+mj-lt"/>
                <a:ea typeface="+mj-ea"/>
                <a:cs typeface="Calibri" pitchFamily="34" charset="0"/>
              </a:rPr>
              <a:t>WA System Success Rates: 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New Prof/Technical Students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Calibri" pitchFamily="34" charset="0"/>
              </a:rPr>
              <a:t>Entering WA Community and Technical Colleges, Fall 2006</a:t>
            </a:r>
            <a:endParaRPr lang="en-US" sz="2000" b="1" dirty="0">
              <a:solidFill>
                <a:schemeClr val="bg1"/>
              </a:solidFill>
              <a:latin typeface="+mn-lt"/>
              <a:ea typeface="+mj-ea"/>
              <a:cs typeface="Calibri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64386312"/>
              </p:ext>
            </p:extLst>
          </p:nvPr>
        </p:nvGraphicFramePr>
        <p:xfrm>
          <a:off x="892629" y="1752600"/>
          <a:ext cx="7696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533399" y="6121085"/>
            <a:ext cx="75299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cs typeface="Calibri" pitchFamily="34" charset="0"/>
              </a:rPr>
              <a:t>*Includes </a:t>
            </a:r>
            <a:r>
              <a:rPr lang="en-US" sz="1600" dirty="0">
                <a:cs typeface="Calibri" pitchFamily="34" charset="0"/>
              </a:rPr>
              <a:t>all first-time-ever-in-college WA students, full-time and </a:t>
            </a:r>
            <a:r>
              <a:rPr lang="en-US" sz="1600" dirty="0" smtClean="0">
                <a:cs typeface="Calibri" pitchFamily="34" charset="0"/>
              </a:rPr>
              <a:t>part-time. </a:t>
            </a:r>
            <a:endParaRPr lang="en-US" sz="16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718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bctc">
  <a:themeElements>
    <a:clrScheme name="">
      <a:dk1>
        <a:srgbClr val="0B3982"/>
      </a:dk1>
      <a:lt1>
        <a:srgbClr val="FFFFFF"/>
      </a:lt1>
      <a:dk2>
        <a:srgbClr val="0B3982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82F6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ill Sans" pitchFamily="2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ill Sans" pitchFamily="27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B3982"/>
    </a:dk1>
    <a:lt1>
      <a:srgbClr val="FFFFFF"/>
    </a:lt1>
    <a:dk2>
      <a:srgbClr val="0B3982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82F6E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">
    <a:dk1>
      <a:srgbClr val="0B3982"/>
    </a:dk1>
    <a:lt1>
      <a:srgbClr val="FFFFFF"/>
    </a:lt1>
    <a:dk2>
      <a:srgbClr val="0B3982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82F6E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">
    <a:dk1>
      <a:srgbClr val="0B3982"/>
    </a:dk1>
    <a:lt1>
      <a:srgbClr val="FFFFFF"/>
    </a:lt1>
    <a:dk2>
      <a:srgbClr val="0B3982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82F6E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">
    <a:dk1>
      <a:srgbClr val="0B3982"/>
    </a:dk1>
    <a:lt1>
      <a:srgbClr val="FFFFFF"/>
    </a:lt1>
    <a:dk2>
      <a:srgbClr val="0B3982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82F6E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">
    <a:dk1>
      <a:srgbClr val="0B3982"/>
    </a:dk1>
    <a:lt1>
      <a:srgbClr val="FFFFFF"/>
    </a:lt1>
    <a:dk2>
      <a:srgbClr val="0B3982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82F6E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B3982"/>
    </a:dk1>
    <a:lt1>
      <a:srgbClr val="FFFFFF"/>
    </a:lt1>
    <a:dk2>
      <a:srgbClr val="0B3982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82F6E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B3982"/>
    </a:dk1>
    <a:lt1>
      <a:srgbClr val="FFFFFF"/>
    </a:lt1>
    <a:dk2>
      <a:srgbClr val="0B3982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82F6E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B3982"/>
    </a:dk1>
    <a:lt1>
      <a:srgbClr val="FFFFFF"/>
    </a:lt1>
    <a:dk2>
      <a:srgbClr val="0B3982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82F6E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B3982"/>
    </a:dk1>
    <a:lt1>
      <a:srgbClr val="FFFFFF"/>
    </a:lt1>
    <a:dk2>
      <a:srgbClr val="0B3982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82F6E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B3982"/>
    </a:dk1>
    <a:lt1>
      <a:srgbClr val="FFFFFF"/>
    </a:lt1>
    <a:dk2>
      <a:srgbClr val="0B3982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82F6E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">
    <a:dk1>
      <a:srgbClr val="0B3982"/>
    </a:dk1>
    <a:lt1>
      <a:srgbClr val="FFFFFF"/>
    </a:lt1>
    <a:dk2>
      <a:srgbClr val="0B3982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82F6E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">
    <a:dk1>
      <a:srgbClr val="0B3982"/>
    </a:dk1>
    <a:lt1>
      <a:srgbClr val="FFFFFF"/>
    </a:lt1>
    <a:dk2>
      <a:srgbClr val="0B3982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82F6E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3444</TotalTime>
  <Words>634</Words>
  <Application>Microsoft Office PowerPoint</Application>
  <PresentationFormat>On-screen Show (4:3)</PresentationFormat>
  <Paragraphs>72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sbctc</vt:lpstr>
      <vt:lpstr> Student Success</vt:lpstr>
      <vt:lpstr>Measuring Student Success</vt:lpstr>
      <vt:lpstr>Student Achievement Initiative data are the starting point</vt:lpstr>
      <vt:lpstr>Today’s presentation</vt:lpstr>
      <vt:lpstr>Summary of Findings</vt:lpstr>
      <vt:lpstr> Four-Year WA System Success Rates:   New Transfer Students Entering WA Comm and Technical Colleges, Fall 2006* </vt:lpstr>
      <vt:lpstr>Four-Year WA System Success Rates: New Transfer Students Entering WA Comm and Tech Colleges, Fall 2006* – by Race/Ethnicity</vt:lpstr>
      <vt:lpstr>Math Progress in WA System:  New Transfer Students Entering WA Community and Technical Colleges*</vt:lpstr>
      <vt:lpstr>Slide 9</vt:lpstr>
      <vt:lpstr>Earned at least 30 college credits by end of 2nd year:  New Prof/Technical Students Entering WA Comm and Technical Colleges</vt:lpstr>
      <vt:lpstr>Four-Year WA System Success Rates: New Basic Skills Students Entering WA Comm and Tech Colleges, Fall 2006* </vt:lpstr>
      <vt:lpstr>What does this mean in “people terms”?</vt:lpstr>
      <vt:lpstr>Slide 13</vt:lpstr>
    </vt:vector>
  </TitlesOfParts>
  <Company>Muller Design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Rachael Jesser</dc:creator>
  <cp:lastModifiedBy>Dr. M Pettitt</cp:lastModifiedBy>
  <cp:revision>146</cp:revision>
  <cp:lastPrinted>2011-08-24T17:38:54Z</cp:lastPrinted>
  <dcterms:created xsi:type="dcterms:W3CDTF">2010-07-07T14:58:39Z</dcterms:created>
  <dcterms:modified xsi:type="dcterms:W3CDTF">2011-09-29T21:45:12Z</dcterms:modified>
</cp:coreProperties>
</file>